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7" name="1206988966@qq.com" initials="1" lastIdx="1" clrIdx="2"/>
  <p:cmAuthor id="1" name="肖宝华" initials="肖" lastIdx="2" clrIdx="0"/>
  <p:cmAuthor id="8" name="姜伟光" initials="姜" lastIdx="1" clrIdx="0"/>
  <p:cmAuthor id="2" name="萧 萧华" initials="萧" lastIdx="1" clrIdx="1"/>
  <p:cmAuthor id="3" name="lenovo" initials="l" lastIdx="6" clrIdx="2"/>
  <p:cmAuthor id="4" name="Administrator" initials="A" lastIdx="4" clrIdx="3"/>
  <p:cmAuthor id="5" name="宋洁然" initials="宋" lastIdx="2" clrIdx="1"/>
  <p:cmAuthor id="6" name="ming qiu" initials="m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commentAuthors" Target="commentAuthors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53983" y="197293"/>
            <a:ext cx="6619607" cy="716740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rgbClr val="C11722"/>
                </a:solidFill>
              </a:rPr>
              <a:t>2.</a:t>
            </a:r>
            <a:r>
              <a:rPr lang="en-US" altLang="zh-CN" dirty="0">
                <a:solidFill>
                  <a:srgbClr val="C11722"/>
                </a:solidFill>
                <a:latin typeface="Arial Narrow" panose="020B0606020202030204" pitchFamily="34" charset="0"/>
              </a:rPr>
              <a:t>  IF-Based </a:t>
            </a:r>
            <a:r>
              <a:rPr lang="en-US" altLang="zh-CN" dirty="0">
                <a:solidFill>
                  <a:srgbClr val="C11722"/>
                </a:solidFill>
              </a:rPr>
              <a:t>Causality Analysis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3525" y="869315"/>
            <a:ext cx="797496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b="1" dirty="0">
                <a:ln w="1905"/>
                <a:solidFill>
                  <a:srgbClr val="E0692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</a:rPr>
              <a:t>Validations – causality in time-delayed systems</a:t>
            </a:r>
            <a:endParaRPr lang="en-US" altLang="zh-CN" sz="2400" b="1" dirty="0">
              <a:ln w="1905"/>
              <a:solidFill>
                <a:srgbClr val="E0692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</a:endParaRPr>
          </a:p>
        </p:txBody>
      </p:sp>
      <p:pic>
        <p:nvPicPr>
          <p:cNvPr id="6" name="Picture 34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9476" y="2544502"/>
            <a:ext cx="5904656" cy="960396"/>
          </a:xfrm>
          <a:prstGeom prst="rect">
            <a:avLst/>
          </a:prstGeom>
          <a:noFill/>
        </p:spPr>
      </p:pic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479425" y="1567815"/>
            <a:ext cx="7416165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An idealized system examined in neuroscience</a:t>
            </a:r>
            <a:endParaRPr kumimoji="0" lang="en-US" altLang="zh-CN" sz="24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(Li et al., 2018; Cong, Zhang, et., 2021</a:t>
            </a:r>
            <a:r>
              <a:rPr kumimoji="0" lang="zh-CN" alt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endParaRPr kumimoji="0" lang="en-US" altLang="zh-CN" sz="24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459692" y="4571422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883628" y="5507526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179772" y="5435518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459692" y="4499414"/>
            <a:ext cx="5040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altLang="zh-CN" sz="2800" baseline="-250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79772" y="5291502"/>
            <a:ext cx="5040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altLang="zh-CN" sz="2800" baseline="-250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83628" y="5363510"/>
            <a:ext cx="5040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altLang="zh-CN" sz="2800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rot="5400000">
            <a:off x="2027644" y="5003470"/>
            <a:ext cx="576064" cy="432048"/>
          </a:xfrm>
          <a:prstGeom prst="straightConnector1">
            <a:avLst/>
          </a:prstGeom>
          <a:ln w="44450" cap="flat"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rot="16200000" flipH="1">
            <a:off x="2819732" y="4931462"/>
            <a:ext cx="504056" cy="504056"/>
          </a:xfrm>
          <a:prstGeom prst="straightConnector1">
            <a:avLst/>
          </a:prstGeom>
          <a:ln w="44450" cap="flat"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755876" y="4671747"/>
            <a:ext cx="576064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0" dirty="0"/>
              <a:t>?</a:t>
            </a:r>
            <a:endParaRPr lang="zh-CN" altLang="en-US" sz="5000" dirty="0"/>
          </a:p>
        </p:txBody>
      </p:sp>
      <p:sp>
        <p:nvSpPr>
          <p:cNvPr id="3" name="文本框 2"/>
          <p:cNvSpPr txBox="1"/>
          <p:nvPr/>
        </p:nvSpPr>
        <p:spPr>
          <a:xfrm>
            <a:off x="1129665" y="4018915"/>
            <a:ext cx="3429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/>
              <a:t>Should the causal graph be like</a:t>
            </a:r>
            <a:endParaRPr lang="en-US" altLang="zh-CN" sz="2000"/>
          </a:p>
        </p:txBody>
      </p:sp>
      <p:sp>
        <p:nvSpPr>
          <p:cNvPr id="4" name="文本框 3"/>
          <p:cNvSpPr txBox="1"/>
          <p:nvPr/>
        </p:nvSpPr>
        <p:spPr>
          <a:xfrm>
            <a:off x="7270115" y="3135630"/>
            <a:ext cx="40855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But cannot be obtained using the multivariate IF analysis of Liang (2016; 2021).</a:t>
            </a:r>
            <a:endParaRPr lang="en-US" altLang="zh-CN" sz="2400"/>
          </a:p>
        </p:txBody>
      </p:sp>
      <p:sp>
        <p:nvSpPr>
          <p:cNvPr id="34" name="文本框 33"/>
          <p:cNvSpPr txBox="1"/>
          <p:nvPr/>
        </p:nvSpPr>
        <p:spPr>
          <a:xfrm>
            <a:off x="7323455" y="4931410"/>
            <a:ext cx="40855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So, what’s wrong with it?</a:t>
            </a:r>
            <a:endParaRPr lang="en-US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/>
      <p:bldP spid="14" grpId="0"/>
      <p:bldP spid="15" grpId="0"/>
      <p:bldP spid="33" grpId="0"/>
      <p:bldP spid="3" grpId="0"/>
      <p:bldP spid="10" grpId="1" animBg="1"/>
      <p:bldP spid="11" grpId="1" animBg="1"/>
      <p:bldP spid="12" grpId="1" animBg="1"/>
      <p:bldP spid="13" grpId="1"/>
      <p:bldP spid="14" grpId="1"/>
      <p:bldP spid="15" grpId="1"/>
      <p:bldP spid="33" grpId="1"/>
      <p:bldP spid="3" grpId="1"/>
      <p:bldP spid="4" grpId="0"/>
      <p:bldP spid="4" grpId="1"/>
      <p:bldP spid="34" grpId="0"/>
      <p:bldP spid="3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53983" y="197293"/>
            <a:ext cx="6619607" cy="716740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rgbClr val="C11722"/>
                </a:solidFill>
              </a:rPr>
              <a:t>2.</a:t>
            </a:r>
            <a:r>
              <a:rPr lang="en-US" altLang="zh-CN" dirty="0">
                <a:solidFill>
                  <a:srgbClr val="C11722"/>
                </a:solidFill>
                <a:latin typeface="Arial Narrow" panose="020B0606020202030204" pitchFamily="34" charset="0"/>
              </a:rPr>
              <a:t>  IF-Based </a:t>
            </a:r>
            <a:r>
              <a:rPr lang="en-US" altLang="zh-CN" dirty="0">
                <a:solidFill>
                  <a:srgbClr val="C11722"/>
                </a:solidFill>
              </a:rPr>
              <a:t>Causality Analysis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3525" y="869315"/>
            <a:ext cx="704723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b="1" dirty="0">
                <a:ln w="1905"/>
                <a:solidFill>
                  <a:srgbClr val="E0692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</a:rPr>
              <a:t>Validations – causality in time-delayed systems</a:t>
            </a:r>
            <a:endParaRPr lang="en-US" altLang="zh-CN" sz="2400" b="1" dirty="0">
              <a:ln w="1905"/>
              <a:solidFill>
                <a:srgbClr val="E0692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</a:endParaRPr>
          </a:p>
        </p:txBody>
      </p:sp>
      <p:pic>
        <p:nvPicPr>
          <p:cNvPr id="8" name="Picture 4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32250" y="3379562"/>
            <a:ext cx="6408712" cy="1746518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335280" y="5420360"/>
            <a:ext cx="700151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 direct application of the IF formula yields:</a:t>
            </a:r>
            <a:endParaRPr lang="en-US" sz="2000" dirty="0"/>
          </a:p>
          <a:p>
            <a:r>
              <a:rPr lang="en-US" sz="2000" dirty="0"/>
              <a:t>x1</a:t>
            </a:r>
            <a:r>
              <a:rPr lang="en-US" sz="2000" dirty="0">
                <a:sym typeface="Wingdings" panose="05000000000000000000"/>
              </a:rPr>
              <a:t></a:t>
            </a:r>
            <a:r>
              <a:rPr lang="en-US" sz="2000" dirty="0"/>
              <a:t> y4,  y4</a:t>
            </a:r>
            <a:r>
              <a:rPr lang="en-US" sz="2000" dirty="0">
                <a:sym typeface="Wingdings" panose="05000000000000000000"/>
              </a:rPr>
              <a:t></a:t>
            </a:r>
            <a:r>
              <a:rPr lang="en-US" sz="2000" dirty="0"/>
              <a:t>x1</a:t>
            </a:r>
            <a:r>
              <a:rPr lang="en-US" sz="2000" dirty="0">
                <a:solidFill>
                  <a:srgbClr val="FF0000"/>
                </a:solidFill>
              </a:rPr>
              <a:t>,  y4</a:t>
            </a:r>
            <a:r>
              <a:rPr lang="en-US" sz="2000" dirty="0">
                <a:solidFill>
                  <a:srgbClr val="FF0000"/>
                </a:solidFill>
                <a:sym typeface="Wingdings" panose="05000000000000000000"/>
              </a:rPr>
              <a:t></a:t>
            </a:r>
            <a:r>
              <a:rPr lang="en-US" sz="2000" dirty="0">
                <a:solidFill>
                  <a:srgbClr val="FF0000"/>
                </a:solidFill>
              </a:rPr>
              <a:t>x2</a:t>
            </a:r>
            <a:r>
              <a:rPr lang="en-US" sz="2000" dirty="0"/>
              <a:t>,  y4</a:t>
            </a:r>
            <a:r>
              <a:rPr lang="en-US" sz="2000" dirty="0">
                <a:sym typeface="Wingdings" panose="05000000000000000000"/>
              </a:rPr>
              <a:t></a:t>
            </a:r>
            <a:r>
              <a:rPr lang="en-US" sz="2000" dirty="0"/>
              <a:t>y5,  </a:t>
            </a:r>
            <a:r>
              <a:rPr lang="en-US" sz="2000" dirty="0">
                <a:solidFill>
                  <a:srgbClr val="FF0000"/>
                </a:solidFill>
              </a:rPr>
              <a:t>y5</a:t>
            </a:r>
            <a:r>
              <a:rPr lang="en-US" sz="2000" dirty="0">
                <a:solidFill>
                  <a:srgbClr val="FF0000"/>
                </a:solidFill>
                <a:sym typeface="Wingdings" panose="05000000000000000000"/>
              </a:rPr>
              <a:t></a:t>
            </a:r>
            <a:r>
              <a:rPr lang="en-US" sz="2000" dirty="0">
                <a:solidFill>
                  <a:srgbClr val="FF0000"/>
                </a:solidFill>
              </a:rPr>
              <a:t>x3</a:t>
            </a:r>
            <a:endParaRPr lang="zh-CN" altLang="en-US" sz="2000" dirty="0">
              <a:solidFill>
                <a:srgbClr val="FF0000"/>
              </a:solidFill>
            </a:endParaRPr>
          </a:p>
          <a:p>
            <a:r>
              <a:rPr lang="en-US" altLang="zh-CN" sz="2000" dirty="0"/>
              <a:t>The impact of x1  to x2 &amp; x3 does not come directly from </a:t>
            </a:r>
            <a:r>
              <a:rPr lang="en-US" sz="2000" dirty="0"/>
              <a:t>x1(n); it is through two intermediate parties---delayed causality</a:t>
            </a:r>
            <a:endParaRPr lang="zh-CN" altLang="en-US" sz="2000" dirty="0"/>
          </a:p>
        </p:txBody>
      </p:sp>
      <p:sp>
        <p:nvSpPr>
          <p:cNvPr id="18" name="椭圆 17"/>
          <p:cNvSpPr/>
          <p:nvPr/>
        </p:nvSpPr>
        <p:spPr>
          <a:xfrm>
            <a:off x="9120336" y="4015423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040216" y="5815623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840416" y="4879519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9120336" y="3943415"/>
            <a:ext cx="5040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altLang="zh-CN" sz="2800" baseline="-250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840416" y="4735503"/>
            <a:ext cx="5040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altLang="zh-CN" sz="2800" baseline="-250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40216" y="5724451"/>
            <a:ext cx="5040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en-US" altLang="zh-CN" sz="2800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rot="5400000">
            <a:off x="8616280" y="4375463"/>
            <a:ext cx="576064" cy="432048"/>
          </a:xfrm>
          <a:prstGeom prst="straightConnector1">
            <a:avLst/>
          </a:prstGeom>
          <a:ln w="44450" cap="flat"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rot="16200000" flipH="1">
            <a:off x="8760296" y="5239559"/>
            <a:ext cx="504056" cy="504056"/>
          </a:xfrm>
          <a:prstGeom prst="straightConnector1">
            <a:avLst/>
          </a:prstGeom>
          <a:ln w="44450" cap="flat"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8400256" y="4879519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00256" y="4735503"/>
            <a:ext cx="5040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</a:rPr>
              <a:t>y</a:t>
            </a:r>
            <a:r>
              <a:rPr lang="en-US" altLang="zh-CN" sz="2800" baseline="-25000" dirty="0">
                <a:solidFill>
                  <a:srgbClr val="FF0000"/>
                </a:solidFill>
              </a:rPr>
              <a:t>4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92344" y="5743615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92344" y="5599599"/>
            <a:ext cx="5040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</a:rPr>
              <a:t>y</a:t>
            </a:r>
            <a:r>
              <a:rPr lang="en-US" altLang="zh-CN" sz="2800" baseline="-25000" dirty="0">
                <a:solidFill>
                  <a:srgbClr val="FF0000"/>
                </a:solidFill>
              </a:rPr>
              <a:t>5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cxnSp>
        <p:nvCxnSpPr>
          <p:cNvPr id="30" name="直接箭头连接符 29"/>
          <p:cNvCxnSpPr>
            <a:endCxn id="20" idx="3"/>
          </p:cNvCxnSpPr>
          <p:nvPr/>
        </p:nvCxnSpPr>
        <p:spPr>
          <a:xfrm rot="5400000" flipH="1" flipV="1">
            <a:off x="9444372" y="5356307"/>
            <a:ext cx="567328" cy="351304"/>
          </a:xfrm>
          <a:prstGeom prst="straightConnector1">
            <a:avLst/>
          </a:prstGeom>
          <a:ln w="44450" cap="flat"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rot="5400000">
            <a:off x="8156612" y="5411195"/>
            <a:ext cx="576064" cy="232792"/>
          </a:xfrm>
          <a:prstGeom prst="straightConnector1">
            <a:avLst/>
          </a:prstGeom>
          <a:ln w="44450" cap="flat"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rot="5400000" flipH="1" flipV="1">
            <a:off x="8733873" y="4473893"/>
            <a:ext cx="628908" cy="432048"/>
          </a:xfrm>
          <a:prstGeom prst="straightConnector1">
            <a:avLst/>
          </a:prstGeom>
          <a:ln w="44450" cap="flat"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552450" y="1410970"/>
            <a:ext cx="105156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Observe the delayed series, e.g., {x</a:t>
            </a:r>
            <a:r>
              <a:rPr lang="en-US" altLang="zh-CN" sz="2400" baseline="-25000"/>
              <a:t>1(</a:t>
            </a:r>
            <a:r>
              <a:rPr lang="en-US" altLang="zh-CN" sz="2400"/>
              <a:t>n)} and {x</a:t>
            </a:r>
            <a:r>
              <a:rPr lang="en-US" altLang="zh-CN" sz="2400" baseline="-25000"/>
              <a:t>1</a:t>
            </a:r>
            <a:r>
              <a:rPr lang="en-US" altLang="zh-CN" sz="2400"/>
              <a:t>(n-1)}. Do they really represent the same process? </a:t>
            </a:r>
            <a:endParaRPr lang="en-US" altLang="zh-CN" sz="2400"/>
          </a:p>
        </p:txBody>
      </p:sp>
      <p:sp>
        <p:nvSpPr>
          <p:cNvPr id="34" name="文本框 33"/>
          <p:cNvSpPr txBox="1"/>
          <p:nvPr/>
        </p:nvSpPr>
        <p:spPr>
          <a:xfrm>
            <a:off x="552450" y="2322195"/>
            <a:ext cx="109239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No. By Takens theorem, they could be used as two coordinates of the system (embedding coordinates), which definitely can NOT be colinear. </a:t>
            </a:r>
            <a:endParaRPr lang="en-US" altLang="zh-CN" sz="2400"/>
          </a:p>
        </p:txBody>
      </p:sp>
      <p:sp>
        <p:nvSpPr>
          <p:cNvPr id="35" name="文本框 34"/>
          <p:cNvSpPr txBox="1"/>
          <p:nvPr/>
        </p:nvSpPr>
        <p:spPr>
          <a:xfrm>
            <a:off x="213360" y="3521710"/>
            <a:ext cx="14185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In fact, this is a </a:t>
            </a:r>
            <a:r>
              <a:rPr lang="en-US" altLang="zh-CN" sz="2400" b="1">
                <a:solidFill>
                  <a:srgbClr val="FF0000"/>
                </a:solidFill>
              </a:rPr>
              <a:t>5-dim</a:t>
            </a:r>
            <a:r>
              <a:rPr lang="en-US" altLang="zh-CN" sz="2400"/>
              <a:t> system  </a:t>
            </a:r>
            <a:endParaRPr lang="en-US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  <p:bldP spid="35" grpId="1"/>
      <p:bldP spid="9" grpId="0"/>
      <p:bldP spid="9" grpId="1"/>
      <p:bldP spid="18" grpId="0" animBg="1"/>
      <p:bldP spid="19" grpId="0" animBg="1"/>
      <p:bldP spid="20" grpId="0" animBg="1"/>
      <p:bldP spid="21" grpId="0"/>
      <p:bldP spid="22" grpId="0"/>
      <p:bldP spid="23" grpId="0"/>
      <p:bldP spid="26" grpId="0" animBg="1"/>
      <p:bldP spid="27" grpId="0"/>
      <p:bldP spid="28" grpId="0" animBg="1"/>
      <p:bldP spid="29" grpId="0"/>
      <p:bldP spid="18" grpId="1" animBg="1"/>
      <p:bldP spid="19" grpId="1" animBg="1"/>
      <p:bldP spid="20" grpId="1" animBg="1"/>
      <p:bldP spid="21" grpId="1"/>
      <p:bldP spid="22" grpId="1"/>
      <p:bldP spid="23" grpId="1"/>
      <p:bldP spid="26" grpId="1" animBg="1"/>
      <p:bldP spid="27" grpId="1"/>
      <p:bldP spid="28" grpId="1" animBg="1"/>
      <p:bldP spid="29" grpId="1"/>
    </p:bldLst>
  </p:timing>
</p:sld>
</file>

<file path=ppt/tags/tag1.xml><?xml version="1.0" encoding="utf-8"?>
<p:tagLst xmlns:p="http://schemas.openxmlformats.org/presentationml/2006/main">
  <p:tag name="commondata" val="eyJoZGlkIjoiMTdhMzFjNmI4OTIzY2NjYmY3MGQwYzRiYWIyYzAyMTA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</Words>
  <Application>WPS 演示</Application>
  <PresentationFormat>宽屏</PresentationFormat>
  <Paragraphs>46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Arial</vt:lpstr>
      <vt:lpstr>宋体</vt:lpstr>
      <vt:lpstr>Wingdings</vt:lpstr>
      <vt:lpstr>Arial Narrow</vt:lpstr>
      <vt:lpstr>Times New Roman</vt:lpstr>
      <vt:lpstr>Wingdings</vt:lpstr>
      <vt:lpstr>Calibri</vt:lpstr>
      <vt:lpstr>微软雅黑</vt:lpstr>
      <vt:lpstr>Arial Unicode MS</vt:lpstr>
      <vt:lpstr>WPS</vt:lpstr>
      <vt:lpstr>2.  IF-Based Causality Analysis</vt:lpstr>
      <vt:lpstr>2.  IF-Based Causality Analysis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X. San Liang</dc:creator>
  <cp:lastModifiedBy>X. San Liang</cp:lastModifiedBy>
  <cp:revision>5</cp:revision>
  <dcterms:created xsi:type="dcterms:W3CDTF">2023-08-09T12:44:00Z</dcterms:created>
  <dcterms:modified xsi:type="dcterms:W3CDTF">2026-02-07T11:19:20Z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2052-12.1.0.18276</vt:lpwstr>
  </property>
</Properties>
</file>