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70" r:id="rId2"/>
    <p:sldId id="271" r:id="rId3"/>
    <p:sldId id="259" r:id="rId4"/>
    <p:sldId id="265" r:id="rId5"/>
    <p:sldId id="264" r:id="rId6"/>
    <p:sldId id="272" r:id="rId7"/>
    <p:sldId id="262" r:id="rId8"/>
    <p:sldId id="263" r:id="rId9"/>
    <p:sldId id="261" r:id="rId10"/>
    <p:sldId id="273" r:id="rId11"/>
    <p:sldId id="266" r:id="rId12"/>
    <p:sldId id="269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BE49ACC-05CF-75EB-8322-2C7761C05F19}" name="John Hillier" initials="JH" userId="S::gyjh5@lunet.lboro.ac.uk::71d9de8b-f4a7-4698-92f3-46eb69ba16d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A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61"/>
    <p:restoredTop sz="84243"/>
  </p:normalViewPr>
  <p:slideViewPr>
    <p:cSldViewPr snapToGrid="0" snapToObjects="1">
      <p:cViewPr varScale="1">
        <p:scale>
          <a:sx n="92" d="100"/>
          <a:sy n="92" d="100"/>
        </p:scale>
        <p:origin x="7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46F86B-CA57-7742-82B1-36CA73F3E077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48485-39E3-0F4B-A50B-35D780180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395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Map is at the broad, strategic level. Types of organisation, types of task, types of concern. </a:t>
            </a:r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Try to keep things general, we get more detailed in Maps 2 &amp; 3.</a:t>
            </a:r>
          </a:p>
          <a:p>
            <a:endParaRPr lang="en-GB" dirty="0"/>
          </a:p>
          <a:p>
            <a:r>
              <a:rPr lang="en-GB" dirty="0"/>
              <a:t>Outside box are general things (i.e. from more than one other party) </a:t>
            </a:r>
            <a:r>
              <a:rPr lang="en-GB" b="1" dirty="0"/>
              <a:t>about </a:t>
            </a:r>
            <a:r>
              <a:rPr lang="en-GB" b="0" dirty="0"/>
              <a:t>this party.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81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day to day, or operational, considerations of a particular project.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623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day to day, or operational, considerations of a particular project.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731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more about the strategic motivations, and in particular trying to generalize these.</a:t>
            </a:r>
          </a:p>
          <a:p>
            <a:endParaRPr lang="en-GB" dirty="0"/>
          </a:p>
          <a:p>
            <a:r>
              <a:rPr lang="en-GB" dirty="0"/>
              <a:t>Outside box are general things (i.e. from more than one other party) </a:t>
            </a:r>
            <a:r>
              <a:rPr lang="en-GB" b="1" dirty="0"/>
              <a:t>about </a:t>
            </a:r>
            <a:r>
              <a:rPr lang="en-GB" b="0" dirty="0"/>
              <a:t>this party.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853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day to day, or operational, considerations of a particular project.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447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day to day, or operational translated into actions and a plan of working, determining a sequence of necessary actions and who will do them to achieve the </a:t>
            </a:r>
            <a:r>
              <a:rPr lang="en-GB" dirty="0" err="1"/>
              <a:t>outomes</a:t>
            </a:r>
            <a:r>
              <a:rPr lang="en-GB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659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482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421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48485-39E3-0F4B-A50B-35D7801801F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633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18C66-5C44-754C-9F8D-B633CFF585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132F7E-D069-3947-B52C-BE2F57FEFD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18063-1141-5D40-A5C2-4C54E8482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12A51-F196-CB42-98BF-2F131E0B1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04D2C-6968-0A4F-A42D-AD59A972F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092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1F28E-303B-BA45-82B1-AF95E9D9B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10291A-96A7-2049-84A3-086CB7695E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FDC02-EE92-7044-AE7B-4756E1CB8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F247C-E842-6345-B268-1DF6B59D7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EE9DA-7ACA-BD4F-B45F-5B51E432F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635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5BEBE4-DF38-7040-AA19-F284CD6F22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BD007B-FDF0-C142-B4BE-C385ED95A5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8F702-40BF-9047-8ACD-3B2B4F561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26760-7ED2-E34E-B1F1-42E67148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A7BA0-765E-C847-80A4-E5773FF15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77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C02BF-FD75-BE42-B1E1-8CF917821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5052C-23F1-D447-84D9-1E852536F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1A4B3-3AAA-9542-AA84-263F234B7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FFEB8-AB15-2C46-8C7C-A48B0E8A1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865767-10CC-8549-BDEA-1D4A19B16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844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B7930-4579-E345-9840-A54D8116C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A039D0-3D9B-D848-A6BA-60FAA28B4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058B79-D04C-3E4E-B8E5-17C0782C7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26BA3-9F86-0B45-A367-616B31221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1E736-E86D-8443-B5A0-2707CCDE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716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4A74C-8952-9446-9B0A-9A5A7317D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0F7FF-BB3C-4047-AC90-5FF1F6C648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31470D-C0D4-7D48-B6BD-29847064C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9BF387-E42E-774A-BF7E-800B55A10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6F5BE1-A70D-C045-9613-18A92CB9B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B50EEF-5BF6-AB4D-8561-5DFF5BA87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56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BF257-3BE5-874B-BF45-7736C5E5B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C1ED8-16FD-7A47-9CE6-30D831FDD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41FC66-2F53-A040-B89E-54D1B5F09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5A23B9-541E-D84E-817A-9D4EC34B7B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5FDD51-F589-734A-95D9-324C828E8C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946288-9579-6E42-A697-32E73A883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CE607A-147F-E747-8352-95FBA9B5C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5BF903-EFA9-DE46-877C-1CC932AD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003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69262-3EF8-D04B-80B4-130667C1F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B3F44E-E7CD-2C45-8990-4AEA69CE3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F27F35-D25D-E74C-9617-B6213D73B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619CEE-52C6-2546-9A65-2168E7B18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817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19CE64-C41D-B945-8256-858C37496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853EB7-41D0-9441-9763-B9C0FFFF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67A3F-F100-EA4E-9250-A4C81A515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344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0A45F-B647-684B-9EAE-6D74B1025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74CFA-F665-AF48-B092-69FD71BD8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CB351A-1C83-344A-A555-5D96539EAF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B9B9D-32B8-5148-B796-9FF58AD7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D6A342-691E-E346-9A5C-0DE1F3C2E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E95D9-1393-5B4D-A153-380A7265C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252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7DB4-27DB-7C4C-A72C-3C961CEC1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0AAAEE-4C30-D948-A790-B57D1DD472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EBA90E-2A75-AC44-9901-2803FC1ABB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E701EA-AD88-394B-A597-F486E2EA7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6E8600-0704-F945-8808-44104336D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918C1A-34C0-D14C-BD47-3C0A7B89E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248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532DD2-8A5F-B44A-A0F8-8B7ADD2B6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5298EE-7358-7C45-AFB9-C7C6C84CC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311AA-FC9F-304D-817D-93652ED337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E3B02-E23D-8F4C-ADF2-958CDB4BCABC}" type="datetimeFigureOut">
              <a:rPr lang="en-GB" smtClean="0"/>
              <a:t>04/03/2022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E50D8-9EF3-4B4D-9B80-D4C19BEEC7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E5105-BDFD-6C4C-9A6E-9B422D200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3B93E-63BA-FC4E-A081-B1B569DC7C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88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21F16-3BD5-5E4E-8E93-527CFEFEE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‘TOOLKIT’ MAPS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27109-702E-8F41-A535-694ADEEF34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152842"/>
          </a:xfrm>
        </p:spPr>
        <p:txBody>
          <a:bodyPr/>
          <a:lstStyle/>
          <a:p>
            <a:r>
              <a:rPr lang="en-US" dirty="0"/>
              <a:t>To form part of the material for a training workshop that facilitates the creation of collaborative projects on the risk related to co-occurring hazards.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32C77F-231E-6D4E-9B64-D18A5B13EBF5}"/>
              </a:ext>
            </a:extLst>
          </p:cNvPr>
          <p:cNvSpPr txBox="1"/>
          <p:nvPr/>
        </p:nvSpPr>
        <p:spPr>
          <a:xfrm>
            <a:off x="8326581" y="5583382"/>
            <a:ext cx="3422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John Hillier, 2022. Creative Commons Attribution 4.0 International License (CC BY 4.0)</a:t>
            </a:r>
          </a:p>
        </p:txBody>
      </p:sp>
    </p:spTree>
    <p:extLst>
      <p:ext uri="{BB962C8B-B14F-4D97-AF65-F5344CB8AC3E}">
        <p14:creationId xmlns:p14="http://schemas.microsoft.com/office/powerpoint/2010/main" val="3215220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21F16-3BD5-5E4E-8E93-527CFEFEE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Blank MAPS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27109-702E-8F41-A535-694ADEEF34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05728"/>
          </a:xfrm>
        </p:spPr>
        <p:txBody>
          <a:bodyPr/>
          <a:lstStyle/>
          <a:p>
            <a:r>
              <a:rPr lang="en-US" dirty="0"/>
              <a:t>Contain only the structure derived from TOGETHER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F75E85-72D4-C94E-BEFD-F7D6CAE31664}"/>
              </a:ext>
            </a:extLst>
          </p:cNvPr>
          <p:cNvSpPr txBox="1"/>
          <p:nvPr/>
        </p:nvSpPr>
        <p:spPr>
          <a:xfrm>
            <a:off x="1786597" y="4455868"/>
            <a:ext cx="8328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be printed at A3, and placed on tables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Or, in COVID mode, could be filled in using </a:t>
            </a:r>
            <a:r>
              <a:rPr lang="en-US" dirty="0" err="1"/>
              <a:t>Powerpoint</a:t>
            </a:r>
            <a:r>
              <a:rPr lang="en-US" dirty="0"/>
              <a:t>, although to keep formatting the Guidance maps may be used in this mode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BA1DC2-40F4-C948-9FC2-B6FB433CB324}"/>
              </a:ext>
            </a:extLst>
          </p:cNvPr>
          <p:cNvSpPr txBox="1"/>
          <p:nvPr/>
        </p:nvSpPr>
        <p:spPr>
          <a:xfrm>
            <a:off x="8769927" y="312596"/>
            <a:ext cx="3422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John Hillier, 2022. Creative Commons Attribution 4.0 International License (CC BY 4.0)</a:t>
            </a:r>
          </a:p>
        </p:txBody>
      </p:sp>
    </p:spTree>
    <p:extLst>
      <p:ext uri="{BB962C8B-B14F-4D97-AF65-F5344CB8AC3E}">
        <p14:creationId xmlns:p14="http://schemas.microsoft.com/office/powerpoint/2010/main" val="605957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305066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507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9082157" y="1243154"/>
            <a:ext cx="288970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4898616" y="3139333"/>
            <a:ext cx="193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955399" y="2917415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167153" y="678121"/>
            <a:ext cx="2946975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05193" y="1571440"/>
            <a:ext cx="1024665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04535" y="4064000"/>
            <a:ext cx="3315961" cy="1872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8"/>
            <a:ext cx="2822228" cy="169301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A91028-8977-1C4B-904A-63AD2F519CE4}"/>
              </a:ext>
            </a:extLst>
          </p:cNvPr>
          <p:cNvSpPr txBox="1"/>
          <p:nvPr/>
        </p:nvSpPr>
        <p:spPr>
          <a:xfrm>
            <a:off x="1638969" y="153974"/>
            <a:ext cx="1018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ORGANISATIONAL LANDSCAPE:</a:t>
            </a:r>
            <a:endParaRPr lang="en-GB" sz="2400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0931CBDC-3B9E-D841-9140-F6B0AC06F4E1}"/>
              </a:ext>
            </a:extLst>
          </p:cNvPr>
          <p:cNvSpPr/>
          <p:nvPr/>
        </p:nvSpPr>
        <p:spPr>
          <a:xfrm>
            <a:off x="7234014" y="703643"/>
            <a:ext cx="1806309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47428E-064A-A64B-B5EB-5B72FB3FF2A2}"/>
              </a:ext>
            </a:extLst>
          </p:cNvPr>
          <p:cNvSpPr txBox="1"/>
          <p:nvPr/>
        </p:nvSpPr>
        <p:spPr>
          <a:xfrm>
            <a:off x="39488" y="6565526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  <p:pic>
        <p:nvPicPr>
          <p:cNvPr id="38" name="Picture 37" descr="logo.png">
            <a:extLst>
              <a:ext uri="{FF2B5EF4-FFF2-40B4-BE49-F238E27FC236}">
                <a16:creationId xmlns:a16="http://schemas.microsoft.com/office/drawing/2014/main" id="{95CB6072-CE1D-3D4B-8808-56F6A4F967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6" y="6276917"/>
            <a:ext cx="1236663" cy="31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517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305066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507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9082157" y="1243154"/>
            <a:ext cx="288970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4898616" y="3139333"/>
            <a:ext cx="193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955399" y="2917415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167153" y="678121"/>
            <a:ext cx="2946975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05193" y="1571440"/>
            <a:ext cx="1024665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04535" y="4064000"/>
            <a:ext cx="3315961" cy="1872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8"/>
            <a:ext cx="2822228" cy="169301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A91028-8977-1C4B-904A-63AD2F519CE4}"/>
              </a:ext>
            </a:extLst>
          </p:cNvPr>
          <p:cNvSpPr txBox="1"/>
          <p:nvPr/>
        </p:nvSpPr>
        <p:spPr>
          <a:xfrm>
            <a:off x="1638969" y="153974"/>
            <a:ext cx="1018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LANDSCAPE:</a:t>
            </a:r>
            <a:endParaRPr lang="en-GB" sz="2400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0931CBDC-3B9E-D841-9140-F6B0AC06F4E1}"/>
              </a:ext>
            </a:extLst>
          </p:cNvPr>
          <p:cNvSpPr/>
          <p:nvPr/>
        </p:nvSpPr>
        <p:spPr>
          <a:xfrm>
            <a:off x="7234014" y="703643"/>
            <a:ext cx="1806309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A067A43-FECA-6046-B9FA-AAF0D368A28F}"/>
              </a:ext>
            </a:extLst>
          </p:cNvPr>
          <p:cNvSpPr txBox="1"/>
          <p:nvPr/>
        </p:nvSpPr>
        <p:spPr>
          <a:xfrm>
            <a:off x="39488" y="6565526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  <p:pic>
        <p:nvPicPr>
          <p:cNvPr id="38" name="Picture 37" descr="logo.png">
            <a:extLst>
              <a:ext uri="{FF2B5EF4-FFF2-40B4-BE49-F238E27FC236}">
                <a16:creationId xmlns:a16="http://schemas.microsoft.com/office/drawing/2014/main" id="{5F8BABFD-2C10-1E42-B0B4-0C40FA1C8E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6" y="6276917"/>
            <a:ext cx="1236663" cy="31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59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>
            <a:off x="12513" y="4427620"/>
            <a:ext cx="2406399" cy="2430380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262202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726237-ADEC-CD4B-B316-F7C17D7836A9}"/>
              </a:ext>
            </a:extLst>
          </p:cNvPr>
          <p:cNvSpPr txBox="1"/>
          <p:nvPr/>
        </p:nvSpPr>
        <p:spPr>
          <a:xfrm>
            <a:off x="1546909" y="143274"/>
            <a:ext cx="6847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PLANNER:</a:t>
            </a:r>
            <a:endParaRPr lang="en-GB" sz="2400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199209" y="6200615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278202" y="6147924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415758" y="4427620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426305" y="5790061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1088053" y="4845309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611443" y="5626723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427622" y="5243518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142365" y="4939232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2749372" y="5106919"/>
            <a:ext cx="9015005" cy="1564225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4B44FE1A-45D8-8C44-99A5-CE53B18E3E07}"/>
              </a:ext>
            </a:extLst>
          </p:cNvPr>
          <p:cNvSpPr/>
          <p:nvPr/>
        </p:nvSpPr>
        <p:spPr>
          <a:xfrm>
            <a:off x="611442" y="2013027"/>
            <a:ext cx="1807469" cy="1697748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E2A1474-6619-AA4B-86A6-D6485FAC1AE0}"/>
              </a:ext>
            </a:extLst>
          </p:cNvPr>
          <p:cNvSpPr/>
          <p:nvPr/>
        </p:nvSpPr>
        <p:spPr>
          <a:xfrm>
            <a:off x="2662417" y="2063623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08F07D2-D919-B04E-8CC5-FD7488B70C86}"/>
              </a:ext>
            </a:extLst>
          </p:cNvPr>
          <p:cNvSpPr txBox="1"/>
          <p:nvPr/>
        </p:nvSpPr>
        <p:spPr>
          <a:xfrm>
            <a:off x="3332806" y="1469336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Hazard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E685A9E-8809-2C4A-8802-13501CE7F06F}"/>
              </a:ext>
            </a:extLst>
          </p:cNvPr>
          <p:cNvSpPr txBox="1"/>
          <p:nvPr/>
        </p:nvSpPr>
        <p:spPr>
          <a:xfrm>
            <a:off x="834778" y="1474089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Climate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C91E878-12D0-9C46-AA7A-31A404C504BD}"/>
              </a:ext>
            </a:extLst>
          </p:cNvPr>
          <p:cNvSpPr txBox="1"/>
          <p:nvPr/>
        </p:nvSpPr>
        <p:spPr>
          <a:xfrm>
            <a:off x="6340529" y="1466972"/>
            <a:ext cx="175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Risk/impact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40C02BD-563C-A945-B425-9996E6A6E641}"/>
              </a:ext>
            </a:extLst>
          </p:cNvPr>
          <p:cNvSpPr txBox="1"/>
          <p:nvPr/>
        </p:nvSpPr>
        <p:spPr>
          <a:xfrm>
            <a:off x="9745927" y="1459596"/>
            <a:ext cx="189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Implications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02A728A3-2CEC-F947-AC25-DA2179DFFCB9}"/>
              </a:ext>
            </a:extLst>
          </p:cNvPr>
          <p:cNvSpPr/>
          <p:nvPr/>
        </p:nvSpPr>
        <p:spPr>
          <a:xfrm>
            <a:off x="9152865" y="2013027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6AA29C9-6F2B-E74C-952D-29E30B33DA23}"/>
              </a:ext>
            </a:extLst>
          </p:cNvPr>
          <p:cNvSpPr/>
          <p:nvPr/>
        </p:nvSpPr>
        <p:spPr>
          <a:xfrm>
            <a:off x="5927422" y="2011838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E4F43BCE-158F-9C4D-91F4-529C6F3EB08A}"/>
              </a:ext>
            </a:extLst>
          </p:cNvPr>
          <p:cNvSpPr/>
          <p:nvPr/>
        </p:nvSpPr>
        <p:spPr>
          <a:xfrm>
            <a:off x="5371886" y="2628800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EF9C5E3A-BC1C-7443-9113-8456DE872CE7}"/>
              </a:ext>
            </a:extLst>
          </p:cNvPr>
          <p:cNvSpPr/>
          <p:nvPr/>
        </p:nvSpPr>
        <p:spPr>
          <a:xfrm>
            <a:off x="8611144" y="2613193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9384D9E1-1B29-7F41-B996-79D9D728F35D}"/>
              </a:ext>
            </a:extLst>
          </p:cNvPr>
          <p:cNvSpPr/>
          <p:nvPr/>
        </p:nvSpPr>
        <p:spPr>
          <a:xfrm rot="16200000">
            <a:off x="6662569" y="3327173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40BC2D19-67CF-104B-8AFF-B9C32D4770E9}"/>
              </a:ext>
            </a:extLst>
          </p:cNvPr>
          <p:cNvSpPr/>
          <p:nvPr/>
        </p:nvSpPr>
        <p:spPr>
          <a:xfrm rot="16200000">
            <a:off x="3425618" y="3355549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02998061-E944-584A-ABA5-D95DF4680036}"/>
              </a:ext>
            </a:extLst>
          </p:cNvPr>
          <p:cNvSpPr/>
          <p:nvPr/>
        </p:nvSpPr>
        <p:spPr>
          <a:xfrm rot="16200000">
            <a:off x="9935463" y="332086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3BA467-E75B-1841-9A72-3A5107410652}"/>
              </a:ext>
            </a:extLst>
          </p:cNvPr>
          <p:cNvSpPr/>
          <p:nvPr/>
        </p:nvSpPr>
        <p:spPr>
          <a:xfrm>
            <a:off x="506348" y="726863"/>
            <a:ext cx="10752202" cy="67759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80ECF88-F516-A94A-B5D7-B6C68C87532E}"/>
              </a:ext>
            </a:extLst>
          </p:cNvPr>
          <p:cNvSpPr/>
          <p:nvPr/>
        </p:nvSpPr>
        <p:spPr>
          <a:xfrm>
            <a:off x="1418514" y="5372194"/>
            <a:ext cx="158309" cy="15830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1A0C75-E7B2-5042-9C79-E109A1FFF958}"/>
              </a:ext>
            </a:extLst>
          </p:cNvPr>
          <p:cNvSpPr txBox="1"/>
          <p:nvPr/>
        </p:nvSpPr>
        <p:spPr>
          <a:xfrm rot="16200000">
            <a:off x="-350633" y="2317155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START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DD13201-0DBF-AA4B-865E-30E605527653}"/>
              </a:ext>
            </a:extLst>
          </p:cNvPr>
          <p:cNvSpPr txBox="1"/>
          <p:nvPr/>
        </p:nvSpPr>
        <p:spPr>
          <a:xfrm rot="16200000">
            <a:off x="11236976" y="2317154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FINISH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CF58B75-D667-FA4B-8B38-FD516841A80A}"/>
              </a:ext>
            </a:extLst>
          </p:cNvPr>
          <p:cNvSpPr txBox="1"/>
          <p:nvPr/>
        </p:nvSpPr>
        <p:spPr>
          <a:xfrm>
            <a:off x="3176691" y="2109361"/>
            <a:ext cx="134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67F172E-A2A9-0D4F-A0DE-05CB41201CE4}"/>
              </a:ext>
            </a:extLst>
          </p:cNvPr>
          <p:cNvSpPr txBox="1"/>
          <p:nvPr/>
        </p:nvSpPr>
        <p:spPr>
          <a:xfrm>
            <a:off x="6057928" y="2051954"/>
            <a:ext cx="2397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 </a:t>
            </a:r>
            <a:r>
              <a:rPr lang="en-GB" b="1" dirty="0"/>
              <a:t>(i.e. tasks)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256F997-3948-D547-85AD-B12157AB3C7C}"/>
              </a:ext>
            </a:extLst>
          </p:cNvPr>
          <p:cNvSpPr txBox="1"/>
          <p:nvPr/>
        </p:nvSpPr>
        <p:spPr>
          <a:xfrm>
            <a:off x="9765483" y="2005886"/>
            <a:ext cx="134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D5DC01-5B09-A244-9290-E1CC0C33676A}"/>
              </a:ext>
            </a:extLst>
          </p:cNvPr>
          <p:cNvSpPr txBox="1"/>
          <p:nvPr/>
        </p:nvSpPr>
        <p:spPr>
          <a:xfrm>
            <a:off x="5419478" y="5109492"/>
            <a:ext cx="3285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>
                    <a:lumMod val="65000"/>
                  </a:schemeClr>
                </a:solidFill>
              </a:rPr>
              <a:t>OUTPUTS or outcomes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1A3CA2B-4BBB-9540-8F91-D0A40B2BFE66}"/>
              </a:ext>
            </a:extLst>
          </p:cNvPr>
          <p:cNvSpPr txBox="1"/>
          <p:nvPr/>
        </p:nvSpPr>
        <p:spPr>
          <a:xfrm>
            <a:off x="10113603" y="387354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  <p:pic>
        <p:nvPicPr>
          <p:cNvPr id="56" name="Picture 55" descr="logo.png">
            <a:extLst>
              <a:ext uri="{FF2B5EF4-FFF2-40B4-BE49-F238E27FC236}">
                <a16:creationId xmlns:a16="http://schemas.microsoft.com/office/drawing/2014/main" id="{BD53DD4A-92C9-9543-988F-8F4E66696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621" y="98745"/>
            <a:ext cx="1236663" cy="31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78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21F16-3BD5-5E4E-8E93-527CFEFEE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4324"/>
            <a:ext cx="9144000" cy="2387600"/>
          </a:xfrm>
        </p:spPr>
        <p:txBody>
          <a:bodyPr/>
          <a:lstStyle/>
          <a:p>
            <a:r>
              <a:rPr lang="en-GB" b="1" dirty="0"/>
              <a:t>Worked example, CASE STUDY#1, MAPS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27109-702E-8F41-A535-694ADEEF34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33999"/>
            <a:ext cx="9144000" cy="1152842"/>
          </a:xfrm>
        </p:spPr>
        <p:txBody>
          <a:bodyPr/>
          <a:lstStyle/>
          <a:p>
            <a:r>
              <a:rPr lang="en-US" dirty="0"/>
              <a:t>These maps are illustrative, derived from experience in the TOGETHER project. Providing a concrete case study with specific detail is intended to aid participants in thinking of similar detail in their projects.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F75E85-72D4-C94E-BEFD-F7D6CAE31664}"/>
              </a:ext>
            </a:extLst>
          </p:cNvPr>
          <p:cNvSpPr txBox="1"/>
          <p:nvPr/>
        </p:nvSpPr>
        <p:spPr>
          <a:xfrm>
            <a:off x="1772529" y="4844432"/>
            <a:ext cx="8679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be shown to participants in </a:t>
            </a:r>
            <a:r>
              <a:rPr lang="en-US" dirty="0" err="1"/>
              <a:t>Powerpoint</a:t>
            </a:r>
            <a:r>
              <a:rPr lang="en-US" dirty="0"/>
              <a:t> presentation, and to be provided to them as a worked example.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69EC3B-CD61-3045-8E27-162B6B31F173}"/>
              </a:ext>
            </a:extLst>
          </p:cNvPr>
          <p:cNvSpPr txBox="1"/>
          <p:nvPr/>
        </p:nvSpPr>
        <p:spPr>
          <a:xfrm>
            <a:off x="8326581" y="5583382"/>
            <a:ext cx="3422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John Hillier, 2022. Creative Commons Attribution 4.0 International License (CC BY 4.0)</a:t>
            </a:r>
          </a:p>
        </p:txBody>
      </p:sp>
    </p:spTree>
    <p:extLst>
      <p:ext uri="{BB962C8B-B14F-4D97-AF65-F5344CB8AC3E}">
        <p14:creationId xmlns:p14="http://schemas.microsoft.com/office/powerpoint/2010/main" val="409411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262202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507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8923867" y="1243154"/>
            <a:ext cx="304799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4898616" y="3139333"/>
            <a:ext cx="193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E5438E-E269-F54E-8E7B-9FA5DBC74A29}"/>
              </a:ext>
            </a:extLst>
          </p:cNvPr>
          <p:cNvSpPr txBox="1"/>
          <p:nvPr/>
        </p:nvSpPr>
        <p:spPr>
          <a:xfrm>
            <a:off x="9071287" y="1315503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Model vendor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B13185-9047-AD41-833C-16B384FBCFED}"/>
              </a:ext>
            </a:extLst>
          </p:cNvPr>
          <p:cNvSpPr txBox="1"/>
          <p:nvPr/>
        </p:nvSpPr>
        <p:spPr>
          <a:xfrm>
            <a:off x="3885669" y="4726947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Consultant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4BD5E3-478E-AA44-BF1A-AD7755574CCE}"/>
              </a:ext>
            </a:extLst>
          </p:cNvPr>
          <p:cNvSpPr txBox="1"/>
          <p:nvPr/>
        </p:nvSpPr>
        <p:spPr>
          <a:xfrm>
            <a:off x="4511580" y="646280"/>
            <a:ext cx="1149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Broker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5D1E85-3D37-3B44-8083-50D1B9633E49}"/>
              </a:ext>
            </a:extLst>
          </p:cNvPr>
          <p:cNvSpPr txBox="1"/>
          <p:nvPr/>
        </p:nvSpPr>
        <p:spPr>
          <a:xfrm>
            <a:off x="4520279" y="3540988"/>
            <a:ext cx="281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Co-occurring insurable risks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84993C-6C80-6E4B-8C3E-C84B8E7EA7A0}"/>
              </a:ext>
            </a:extLst>
          </p:cNvPr>
          <p:cNvSpPr txBox="1"/>
          <p:nvPr/>
        </p:nvSpPr>
        <p:spPr>
          <a:xfrm>
            <a:off x="2092006" y="968847"/>
            <a:ext cx="10766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PRA / Lloyds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406146-BD6C-854C-A6ED-03B54AED1542}"/>
              </a:ext>
            </a:extLst>
          </p:cNvPr>
          <p:cNvSpPr txBox="1"/>
          <p:nvPr/>
        </p:nvSpPr>
        <p:spPr>
          <a:xfrm>
            <a:off x="11007565" y="1297888"/>
            <a:ext cx="1005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AIR, RMS, JBA</a:t>
            </a:r>
            <a:endParaRPr lang="en-GB" sz="1400" dirty="0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955399" y="2917415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83DBAA-EBDD-824D-809E-958D015810FD}"/>
              </a:ext>
            </a:extLst>
          </p:cNvPr>
          <p:cNvSpPr txBox="1"/>
          <p:nvPr/>
        </p:nvSpPr>
        <p:spPr>
          <a:xfrm>
            <a:off x="8173805" y="3636157"/>
            <a:ext cx="1076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Access to risk model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39AC0B2-7D10-C14F-B4D0-99E880D9FCC2}"/>
              </a:ext>
            </a:extLst>
          </p:cNvPr>
          <p:cNvCxnSpPr/>
          <p:nvPr/>
        </p:nvCxnSpPr>
        <p:spPr>
          <a:xfrm>
            <a:off x="9496721" y="3097916"/>
            <a:ext cx="0" cy="108019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58D68EB-7045-894F-A1E8-835E87AD57DA}"/>
              </a:ext>
            </a:extLst>
          </p:cNvPr>
          <p:cNvSpPr txBox="1"/>
          <p:nvPr/>
        </p:nvSpPr>
        <p:spPr>
          <a:xfrm>
            <a:off x="9539416" y="2075258"/>
            <a:ext cx="24184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Create change to product that is either marketable or necessary (i.e. tick box)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Ensure science ’makes sense’ and all material effects included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167153" y="678121"/>
            <a:ext cx="2946975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916FA2-0500-CE4A-A7B9-4DBA253A4306}"/>
              </a:ext>
            </a:extLst>
          </p:cNvPr>
          <p:cNvSpPr txBox="1"/>
          <p:nvPr/>
        </p:nvSpPr>
        <p:spPr>
          <a:xfrm>
            <a:off x="5660745" y="746904"/>
            <a:ext cx="1275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Aon, Willis</a:t>
            </a:r>
            <a:endParaRPr lang="en-GB" sz="1400" dirty="0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05193" y="1571440"/>
            <a:ext cx="1024665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04535" y="4064000"/>
            <a:ext cx="3315961" cy="1872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8"/>
            <a:ext cx="2822228" cy="169301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8341A4C-B210-C144-B7BA-1031F9E46B0C}"/>
              </a:ext>
            </a:extLst>
          </p:cNvPr>
          <p:cNvSpPr txBox="1"/>
          <p:nvPr/>
        </p:nvSpPr>
        <p:spPr>
          <a:xfrm>
            <a:off x="3880471" y="5084206"/>
            <a:ext cx="1445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</a:t>
            </a:r>
            <a:r>
              <a:rPr lang="en-GB" sz="1400" dirty="0" err="1">
                <a:latin typeface="Ink Free" panose="020F0502020204030204" pitchFamily="34" charset="0"/>
                <a:cs typeface="Ink Free" panose="020F0502020204030204" pitchFamily="34" charset="0"/>
              </a:rPr>
              <a:t>CatInsight</a:t>
            </a:r>
            <a:endParaRPr lang="en-GB" sz="1400" dirty="0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FF8E659-63CF-8D46-AEB6-6631538CCD15}"/>
              </a:ext>
            </a:extLst>
          </p:cNvPr>
          <p:cNvSpPr txBox="1"/>
          <p:nvPr/>
        </p:nvSpPr>
        <p:spPr>
          <a:xfrm>
            <a:off x="456172" y="4429665"/>
            <a:ext cx="179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</a:rPr>
              <a:t>e.g. Cambridge, UCL</a:t>
            </a:r>
            <a:endParaRPr lang="en-GB" sz="14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67239B-7616-214F-9BD6-CD41658515AA}"/>
              </a:ext>
            </a:extLst>
          </p:cNvPr>
          <p:cNvSpPr txBox="1"/>
          <p:nvPr/>
        </p:nvSpPr>
        <p:spPr>
          <a:xfrm>
            <a:off x="9194252" y="1758908"/>
            <a:ext cx="2545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Improvement to risk model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EF4222-7294-7144-BA34-50473FD87656}"/>
              </a:ext>
            </a:extLst>
          </p:cNvPr>
          <p:cNvSpPr txBox="1"/>
          <p:nvPr/>
        </p:nvSpPr>
        <p:spPr>
          <a:xfrm>
            <a:off x="9509114" y="4331198"/>
            <a:ext cx="2332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Avoid damage to reputation or client relationships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9E0390D-1636-8B4F-8A4C-1B1001CB54BF}"/>
              </a:ext>
            </a:extLst>
          </p:cNvPr>
          <p:cNvSpPr txBox="1"/>
          <p:nvPr/>
        </p:nvSpPr>
        <p:spPr>
          <a:xfrm>
            <a:off x="622322" y="2493002"/>
            <a:ext cx="1863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Avoid giving commercial advantage to any regulated entity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63DC890-E596-2249-BD93-59A9A17A5EE5}"/>
              </a:ext>
            </a:extLst>
          </p:cNvPr>
          <p:cNvSpPr txBox="1"/>
          <p:nvPr/>
        </p:nvSpPr>
        <p:spPr>
          <a:xfrm>
            <a:off x="357110" y="1418039"/>
            <a:ext cx="2197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Improved regulatory tools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C6F7740-7078-1D4A-9A44-27D4DA86F017}"/>
              </a:ext>
            </a:extLst>
          </p:cNvPr>
          <p:cNvSpPr txBox="1"/>
          <p:nvPr/>
        </p:nvSpPr>
        <p:spPr>
          <a:xfrm>
            <a:off x="2877525" y="2460587"/>
            <a:ext cx="1076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Solvency modelling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94F13FB-6559-954E-9C35-C892A9F8432A}"/>
              </a:ext>
            </a:extLst>
          </p:cNvPr>
          <p:cNvSpPr txBox="1"/>
          <p:nvPr/>
        </p:nvSpPr>
        <p:spPr>
          <a:xfrm>
            <a:off x="4698045" y="2317078"/>
            <a:ext cx="1445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Risk modelling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35E83B-CDD6-DD47-86E8-6CAB44BB9F4A}"/>
              </a:ext>
            </a:extLst>
          </p:cNvPr>
          <p:cNvSpPr txBox="1"/>
          <p:nvPr/>
        </p:nvSpPr>
        <p:spPr>
          <a:xfrm>
            <a:off x="5887044" y="4454125"/>
            <a:ext cx="144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Potentially very varied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D0A99F-A013-B24B-B7BA-8DB071FFEA02}"/>
              </a:ext>
            </a:extLst>
          </p:cNvPr>
          <p:cNvSpPr txBox="1"/>
          <p:nvPr/>
        </p:nvSpPr>
        <p:spPr>
          <a:xfrm>
            <a:off x="2572403" y="4392092"/>
            <a:ext cx="144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Scientific expertise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A306C9-95C8-9E44-9C6D-4373C1CDEC83}"/>
              </a:ext>
            </a:extLst>
          </p:cNvPr>
          <p:cNvSpPr txBox="1"/>
          <p:nvPr/>
        </p:nvSpPr>
        <p:spPr>
          <a:xfrm>
            <a:off x="4239838" y="1061347"/>
            <a:ext cx="1903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Improvement to risk analytics and associated advice to clients</a:t>
            </a:r>
          </a:p>
          <a:p>
            <a:endParaRPr lang="en-GB" sz="1200" b="1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55E0E55-4601-D343-9EB8-4E80A398C3D3}"/>
              </a:ext>
            </a:extLst>
          </p:cNvPr>
          <p:cNvSpPr txBox="1"/>
          <p:nvPr/>
        </p:nvSpPr>
        <p:spPr>
          <a:xfrm>
            <a:off x="361640" y="1819713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Improve systemic stability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Demonstrate leadership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A91028-8977-1C4B-904A-63AD2F519CE4}"/>
              </a:ext>
            </a:extLst>
          </p:cNvPr>
          <p:cNvSpPr txBox="1"/>
          <p:nvPr/>
        </p:nvSpPr>
        <p:spPr>
          <a:xfrm>
            <a:off x="1638969" y="153974"/>
            <a:ext cx="1018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ORGANISATIONAL LANDSCAPE: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UK co-occurring natural hazard insurance risks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AD06787-DF13-2F40-BD81-34D429F8424C}"/>
              </a:ext>
            </a:extLst>
          </p:cNvPr>
          <p:cNvSpPr txBox="1"/>
          <p:nvPr/>
        </p:nvSpPr>
        <p:spPr>
          <a:xfrm>
            <a:off x="409523" y="5971607"/>
            <a:ext cx="3315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Time cost to get university-based scientist ‘up to speed’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Want an ‘it’s a catastrophe’ headline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Write impenetrable journal papers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D3C773-F847-B142-8F7C-40183B54003B}"/>
              </a:ext>
            </a:extLst>
          </p:cNvPr>
          <p:cNvSpPr txBox="1"/>
          <p:nvPr/>
        </p:nvSpPr>
        <p:spPr>
          <a:xfrm>
            <a:off x="116799" y="3463843"/>
            <a:ext cx="2806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Might impose a disproportionate regulatory burden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99CEB0-D022-0644-9376-1B2B3BC4158D}"/>
              </a:ext>
            </a:extLst>
          </p:cNvPr>
          <p:cNvSpPr txBox="1"/>
          <p:nvPr/>
        </p:nvSpPr>
        <p:spPr>
          <a:xfrm>
            <a:off x="6384470" y="2548242"/>
            <a:ext cx="2484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Will they push analytical results in a direction of commercial benefit to them?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2678D0E-3A13-1C4D-ADF3-AACC5AA4F93C}"/>
              </a:ext>
            </a:extLst>
          </p:cNvPr>
          <p:cNvSpPr txBox="1"/>
          <p:nvPr/>
        </p:nvSpPr>
        <p:spPr>
          <a:xfrm>
            <a:off x="322626" y="4787368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Explain an interesting phenomenon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722D4C8-A3EF-9247-B425-901D29C958FB}"/>
              </a:ext>
            </a:extLst>
          </p:cNvPr>
          <p:cNvSpPr txBox="1"/>
          <p:nvPr/>
        </p:nvSpPr>
        <p:spPr>
          <a:xfrm>
            <a:off x="2116438" y="5450300"/>
            <a:ext cx="144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Time, if no research focus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488FF57-BE96-7147-B6C7-646D7B663657}"/>
              </a:ext>
            </a:extLst>
          </p:cNvPr>
          <p:cNvSpPr txBox="1"/>
          <p:nvPr/>
        </p:nvSpPr>
        <p:spPr>
          <a:xfrm>
            <a:off x="333558" y="5353055"/>
            <a:ext cx="1810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Journal publication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‘Impact’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ED6E6CD-8430-4248-9103-23D0703D2E74}"/>
              </a:ext>
            </a:extLst>
          </p:cNvPr>
          <p:cNvSpPr txBox="1"/>
          <p:nvPr/>
        </p:nvSpPr>
        <p:spPr>
          <a:xfrm>
            <a:off x="9522206" y="3552397"/>
            <a:ext cx="16468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Risk to IP contained in risk model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E0B35DB-2A85-0C48-B795-DFA2DE668A94}"/>
              </a:ext>
            </a:extLst>
          </p:cNvPr>
          <p:cNvSpPr txBox="1"/>
          <p:nvPr/>
        </p:nvSpPr>
        <p:spPr>
          <a:xfrm>
            <a:off x="9059412" y="712973"/>
            <a:ext cx="2776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Will they make an unnecessary, costly change to the model?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DDC4543-A183-4541-9EB6-5798CE155DE9}"/>
              </a:ext>
            </a:extLst>
          </p:cNvPr>
          <p:cNvSpPr txBox="1"/>
          <p:nvPr/>
        </p:nvSpPr>
        <p:spPr>
          <a:xfrm>
            <a:off x="3693155" y="6431647"/>
            <a:ext cx="32507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Will they suggest chance for change’s sake?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2271F86-700D-E247-A8E8-7E2608021BF8}"/>
              </a:ext>
            </a:extLst>
          </p:cNvPr>
          <p:cNvSpPr txBox="1"/>
          <p:nvPr/>
        </p:nvSpPr>
        <p:spPr>
          <a:xfrm>
            <a:off x="7497548" y="1085570"/>
            <a:ext cx="1149165" cy="31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Aviva</a:t>
            </a:r>
            <a:endParaRPr lang="en-GB" sz="1400" dirty="0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0931CBDC-3B9E-D841-9140-F6B0AC06F4E1}"/>
              </a:ext>
            </a:extLst>
          </p:cNvPr>
          <p:cNvSpPr/>
          <p:nvPr/>
        </p:nvSpPr>
        <p:spPr>
          <a:xfrm>
            <a:off x="7234014" y="703643"/>
            <a:ext cx="1593611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F47C7D-1783-0A48-B1FF-319B4479015B}"/>
              </a:ext>
            </a:extLst>
          </p:cNvPr>
          <p:cNvSpPr txBox="1"/>
          <p:nvPr/>
        </p:nvSpPr>
        <p:spPr>
          <a:xfrm>
            <a:off x="7456236" y="698564"/>
            <a:ext cx="1149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Insurer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EEA2BF4-AA3E-8E4E-BE55-2E32078432BC}"/>
              </a:ext>
            </a:extLst>
          </p:cNvPr>
          <p:cNvSpPr txBox="1"/>
          <p:nvPr/>
        </p:nvSpPr>
        <p:spPr>
          <a:xfrm>
            <a:off x="7284655" y="1425368"/>
            <a:ext cx="15413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Detailed exposure data, and analytics. </a:t>
            </a:r>
            <a:r>
              <a:rPr lang="en-GB" sz="1200" b="1" u="sng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BUT</a:t>
            </a: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a broker is better placed to provide these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BB27818-DCD4-EE4E-B708-84625430F607}"/>
              </a:ext>
            </a:extLst>
          </p:cNvPr>
          <p:cNvSpPr txBox="1"/>
          <p:nvPr/>
        </p:nvSpPr>
        <p:spPr>
          <a:xfrm>
            <a:off x="4204028" y="1666783"/>
            <a:ext cx="232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Permission to use model / data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D0F16FB-3A53-234A-905B-5BBA389F7FFD}"/>
              </a:ext>
            </a:extLst>
          </p:cNvPr>
          <p:cNvCxnSpPr>
            <a:cxnSpLocks/>
          </p:cNvCxnSpPr>
          <p:nvPr/>
        </p:nvCxnSpPr>
        <p:spPr>
          <a:xfrm>
            <a:off x="4472544" y="1937255"/>
            <a:ext cx="1652976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088B618A-45F1-474C-A9F5-BAA1C0B4CEC6}"/>
              </a:ext>
            </a:extLst>
          </p:cNvPr>
          <p:cNvSpPr txBox="1"/>
          <p:nvPr/>
        </p:nvSpPr>
        <p:spPr>
          <a:xfrm>
            <a:off x="5982381" y="1061347"/>
            <a:ext cx="1201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Better assist reinsurers pricing risk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5F03052-89BE-804D-B6CF-37D1913F8B54}"/>
              </a:ext>
            </a:extLst>
          </p:cNvPr>
          <p:cNvSpPr txBox="1"/>
          <p:nvPr/>
        </p:nvSpPr>
        <p:spPr>
          <a:xfrm>
            <a:off x="4394687" y="5643374"/>
            <a:ext cx="1810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VARIED: All categories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DC2CB8B-DBC1-8047-8B80-13CA5D3BACC7}"/>
              </a:ext>
            </a:extLst>
          </p:cNvPr>
          <p:cNvSpPr txBox="1"/>
          <p:nvPr/>
        </p:nvSpPr>
        <p:spPr>
          <a:xfrm>
            <a:off x="1549944" y="513186"/>
            <a:ext cx="3422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</p:spTree>
    <p:extLst>
      <p:ext uri="{BB962C8B-B14F-4D97-AF65-F5344CB8AC3E}">
        <p14:creationId xmlns:p14="http://schemas.microsoft.com/office/powerpoint/2010/main" val="3201720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262202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726237-ADEC-CD4B-B316-F7C17D7836A9}"/>
              </a:ext>
            </a:extLst>
          </p:cNvPr>
          <p:cNvSpPr txBox="1"/>
          <p:nvPr/>
        </p:nvSpPr>
        <p:spPr>
          <a:xfrm>
            <a:off x="1767362" y="72219"/>
            <a:ext cx="6637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LANDSCAPE: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UK flood-wind correlation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82084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8923867" y="1243154"/>
            <a:ext cx="304799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5317066" y="3139194"/>
            <a:ext cx="1202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E5438E-E269-F54E-8E7B-9FA5DBC74A29}"/>
              </a:ext>
            </a:extLst>
          </p:cNvPr>
          <p:cNvSpPr txBox="1"/>
          <p:nvPr/>
        </p:nvSpPr>
        <p:spPr>
          <a:xfrm>
            <a:off x="9071287" y="1315503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Model vendor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B13185-9047-AD41-833C-16B384FBCFED}"/>
              </a:ext>
            </a:extLst>
          </p:cNvPr>
          <p:cNvSpPr txBox="1"/>
          <p:nvPr/>
        </p:nvSpPr>
        <p:spPr>
          <a:xfrm>
            <a:off x="4033102" y="4625933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Consultant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4BD5E3-478E-AA44-BF1A-AD7755574CCE}"/>
              </a:ext>
            </a:extLst>
          </p:cNvPr>
          <p:cNvSpPr txBox="1"/>
          <p:nvPr/>
        </p:nvSpPr>
        <p:spPr>
          <a:xfrm>
            <a:off x="4511580" y="646280"/>
            <a:ext cx="2167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Broker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5D1E85-3D37-3B44-8083-50D1B9633E49}"/>
              </a:ext>
            </a:extLst>
          </p:cNvPr>
          <p:cNvSpPr txBox="1"/>
          <p:nvPr/>
        </p:nvSpPr>
        <p:spPr>
          <a:xfrm>
            <a:off x="4573675" y="3459929"/>
            <a:ext cx="2704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UK flood-wind correlation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84993C-6C80-6E4B-8C3E-C84B8E7EA7A0}"/>
              </a:ext>
            </a:extLst>
          </p:cNvPr>
          <p:cNvSpPr txBox="1"/>
          <p:nvPr/>
        </p:nvSpPr>
        <p:spPr>
          <a:xfrm>
            <a:off x="2092007" y="968847"/>
            <a:ext cx="72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PRA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406146-BD6C-854C-A6ED-03B54AED1542}"/>
              </a:ext>
            </a:extLst>
          </p:cNvPr>
          <p:cNvSpPr txBox="1"/>
          <p:nvPr/>
        </p:nvSpPr>
        <p:spPr>
          <a:xfrm>
            <a:off x="11103817" y="1361670"/>
            <a:ext cx="72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AIR</a:t>
            </a:r>
            <a:endParaRPr lang="en-GB" dirty="0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862735" y="2580781"/>
            <a:ext cx="1476132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83DBAA-EBDD-824D-809E-958D015810FD}"/>
              </a:ext>
            </a:extLst>
          </p:cNvPr>
          <p:cNvSpPr txBox="1"/>
          <p:nvPr/>
        </p:nvSpPr>
        <p:spPr>
          <a:xfrm>
            <a:off x="8160837" y="2954490"/>
            <a:ext cx="13895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Event set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Industry exposure database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Guide project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Feedback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39AC0B2-7D10-C14F-B4D0-99E880D9FCC2}"/>
              </a:ext>
            </a:extLst>
          </p:cNvPr>
          <p:cNvCxnSpPr/>
          <p:nvPr/>
        </p:nvCxnSpPr>
        <p:spPr>
          <a:xfrm>
            <a:off x="9496721" y="3097916"/>
            <a:ext cx="0" cy="108019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DCDA3DE-E403-384F-BD2E-2213AF134E1C}"/>
              </a:ext>
            </a:extLst>
          </p:cNvPr>
          <p:cNvSpPr txBox="1"/>
          <p:nvPr/>
        </p:nvSpPr>
        <p:spPr>
          <a:xfrm>
            <a:off x="9537029" y="3654133"/>
            <a:ext cx="1735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Full commercial model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509E94-D326-F24A-8AE2-2619DA515D3B}"/>
              </a:ext>
            </a:extLst>
          </p:cNvPr>
          <p:cNvCxnSpPr/>
          <p:nvPr/>
        </p:nvCxnSpPr>
        <p:spPr>
          <a:xfrm>
            <a:off x="2534451" y="2580781"/>
            <a:ext cx="0" cy="108019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D3615CE-4AA5-7E47-BC38-705FB5C18E9A}"/>
              </a:ext>
            </a:extLst>
          </p:cNvPr>
          <p:cNvSpPr txBox="1"/>
          <p:nvPr/>
        </p:nvSpPr>
        <p:spPr>
          <a:xfrm>
            <a:off x="1657911" y="3004222"/>
            <a:ext cx="1121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Data of regulated firm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FD477BF-59D5-1841-9577-AA2E6E867FAD}"/>
              </a:ext>
            </a:extLst>
          </p:cNvPr>
          <p:cNvSpPr txBox="1"/>
          <p:nvPr/>
        </p:nvSpPr>
        <p:spPr>
          <a:xfrm>
            <a:off x="9586427" y="2403629"/>
            <a:ext cx="2300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An industry publication to disseminate (e.g. LinkedIn)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Solvency implications calculated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58D68EB-7045-894F-A1E8-835E87AD57DA}"/>
              </a:ext>
            </a:extLst>
          </p:cNvPr>
          <p:cNvSpPr txBox="1"/>
          <p:nvPr/>
        </p:nvSpPr>
        <p:spPr>
          <a:xfrm>
            <a:off x="9848527" y="3116375"/>
            <a:ext cx="213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Reputational benefit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Fuller understanding of risk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364805" y="678121"/>
            <a:ext cx="4325681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916FA2-0500-CE4A-A7B9-4DBA253A4306}"/>
              </a:ext>
            </a:extLst>
          </p:cNvPr>
          <p:cNvSpPr txBox="1"/>
          <p:nvPr/>
        </p:nvSpPr>
        <p:spPr>
          <a:xfrm>
            <a:off x="5443693" y="693137"/>
            <a:ext cx="72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Aon</a:t>
            </a:r>
            <a:endParaRPr lang="en-GB" dirty="0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30688" y="1456258"/>
            <a:ext cx="1255028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90633" y="4064000"/>
            <a:ext cx="3229863" cy="260455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7"/>
            <a:ext cx="2822228" cy="205733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8341A4C-B210-C144-B7BA-1031F9E46B0C}"/>
              </a:ext>
            </a:extLst>
          </p:cNvPr>
          <p:cNvSpPr txBox="1"/>
          <p:nvPr/>
        </p:nvSpPr>
        <p:spPr>
          <a:xfrm>
            <a:off x="3867373" y="4944511"/>
            <a:ext cx="131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Ink Free" panose="020F0502020204030204" pitchFamily="34" charset="0"/>
                <a:cs typeface="Ink Free" panose="020F0502020204030204" pitchFamily="34" charset="0"/>
              </a:rPr>
              <a:t>CatInsight</a:t>
            </a:r>
            <a:endParaRPr lang="en-GB" dirty="0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FF8E659-63CF-8D46-AEB6-6631538CCD15}"/>
              </a:ext>
            </a:extLst>
          </p:cNvPr>
          <p:cNvSpPr txBox="1"/>
          <p:nvPr/>
        </p:nvSpPr>
        <p:spPr>
          <a:xfrm>
            <a:off x="456172" y="4429665"/>
            <a:ext cx="156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Loughborough</a:t>
            </a:r>
            <a:endParaRPr lang="en-GB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67239B-7616-214F-9BD6-CD41658515AA}"/>
              </a:ext>
            </a:extLst>
          </p:cNvPr>
          <p:cNvSpPr txBox="1"/>
          <p:nvPr/>
        </p:nvSpPr>
        <p:spPr>
          <a:xfrm>
            <a:off x="8947403" y="1730374"/>
            <a:ext cx="293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Adapt model scope to include correlation, by modifying how modelled years are connected between perils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EF4222-7294-7144-BA34-50473FD87656}"/>
              </a:ext>
            </a:extLst>
          </p:cNvPr>
          <p:cNvSpPr txBox="1"/>
          <p:nvPr/>
        </p:nvSpPr>
        <p:spPr>
          <a:xfrm>
            <a:off x="9550425" y="4056595"/>
            <a:ext cx="2421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How well uncertainties accounted for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9E0390D-1636-8B4F-8A4C-1B1001CB54BF}"/>
              </a:ext>
            </a:extLst>
          </p:cNvPr>
          <p:cNvSpPr txBox="1"/>
          <p:nvPr/>
        </p:nvSpPr>
        <p:spPr>
          <a:xfrm>
            <a:off x="334480" y="2367387"/>
            <a:ext cx="2027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Avoid perceived or real preference for one broker or model vendor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63DC890-E596-2249-BD93-59A9A17A5EE5}"/>
              </a:ext>
            </a:extLst>
          </p:cNvPr>
          <p:cNvSpPr txBox="1"/>
          <p:nvPr/>
        </p:nvSpPr>
        <p:spPr>
          <a:xfrm>
            <a:off x="367555" y="1313101"/>
            <a:ext cx="28606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400" b="1" dirty="0">
                <a:latin typeface="Ink Free" panose="020F0502020204030204" pitchFamily="34" charset="0"/>
                <a:cs typeface="Ink Free" panose="020F0502020204030204" pitchFamily="34" charset="0"/>
              </a:rPr>
              <a:t>‘</a:t>
            </a: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General Insurance Stress Test’ – Modify this ‘tool’ to include correlation.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C6F7740-7078-1D4A-9A44-27D4DA86F017}"/>
              </a:ext>
            </a:extLst>
          </p:cNvPr>
          <p:cNvSpPr txBox="1"/>
          <p:nvPr/>
        </p:nvSpPr>
        <p:spPr>
          <a:xfrm>
            <a:off x="2811676" y="2226870"/>
            <a:ext cx="1194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Solvency modelling in R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Scoping and defining project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200" b="1" dirty="0">
              <a:solidFill>
                <a:schemeClr val="accent1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94F13FB-6559-954E-9C35-C892A9F8432A}"/>
              </a:ext>
            </a:extLst>
          </p:cNvPr>
          <p:cNvSpPr txBox="1"/>
          <p:nvPr/>
        </p:nvSpPr>
        <p:spPr>
          <a:xfrm>
            <a:off x="4862036" y="1888830"/>
            <a:ext cx="14451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Risk modelling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Statistical modelling to combine peril-regions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35E83B-CDD6-DD47-86E8-6CAB44BB9F4A}"/>
              </a:ext>
            </a:extLst>
          </p:cNvPr>
          <p:cNvSpPr txBox="1"/>
          <p:nvPr/>
        </p:nvSpPr>
        <p:spPr>
          <a:xfrm>
            <a:off x="5966244" y="4288824"/>
            <a:ext cx="1445125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Meteorology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SEAS5 R</a:t>
            </a:r>
            <a:r>
              <a:rPr lang="en-GB" sz="1200" b="1" baseline="30000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2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Interesting initial result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400" b="1" baseline="30000" dirty="0">
              <a:solidFill>
                <a:schemeClr val="accent1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D0A99F-A013-B24B-B7BA-8DB071FFEA02}"/>
              </a:ext>
            </a:extLst>
          </p:cNvPr>
          <p:cNvSpPr txBox="1"/>
          <p:nvPr/>
        </p:nvSpPr>
        <p:spPr>
          <a:xfrm>
            <a:off x="2529908" y="4142366"/>
            <a:ext cx="14451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Meteorology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SEAS5 R</a:t>
            </a:r>
            <a:r>
              <a:rPr lang="en-GB" sz="1200" b="1" baseline="30000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2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Impartial position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Literature R</a:t>
            </a:r>
            <a:r>
              <a:rPr lang="en-GB" sz="1200" b="1" baseline="30000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A306C9-95C8-9E44-9C6D-4373C1CDEC83}"/>
              </a:ext>
            </a:extLst>
          </p:cNvPr>
          <p:cNvSpPr txBox="1"/>
          <p:nvPr/>
        </p:nvSpPr>
        <p:spPr>
          <a:xfrm>
            <a:off x="6164321" y="790412"/>
            <a:ext cx="2488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Change in risk modelling practice (i.e. include correlation between peril-regions)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focus for wider client conversations about co-occurring risks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55E0E55-4601-D343-9EB8-4E80A398C3D3}"/>
              </a:ext>
            </a:extLst>
          </p:cNvPr>
          <p:cNvSpPr txBox="1"/>
          <p:nvPr/>
        </p:nvSpPr>
        <p:spPr>
          <a:xfrm>
            <a:off x="348060" y="1861500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Understand evolving risk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Assess solvency against this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B33A0A8-C5C3-994F-B78D-0375451ED9F1}"/>
              </a:ext>
            </a:extLst>
          </p:cNvPr>
          <p:cNvSpPr txBox="1"/>
          <p:nvPr/>
        </p:nvSpPr>
        <p:spPr>
          <a:xfrm>
            <a:off x="4950991" y="3682612"/>
            <a:ext cx="2070025" cy="283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(is it potentially material?)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F432504-E25E-4648-8AA9-4986A4FED603}"/>
              </a:ext>
            </a:extLst>
          </p:cNvPr>
          <p:cNvSpPr txBox="1"/>
          <p:nvPr/>
        </p:nvSpPr>
        <p:spPr>
          <a:xfrm>
            <a:off x="506670" y="3089440"/>
            <a:ext cx="140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Co-written, to raise market awareness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BF7D635-3B23-D94E-8477-E3CA0325B75D}"/>
              </a:ext>
            </a:extLst>
          </p:cNvPr>
          <p:cNvSpPr txBox="1"/>
          <p:nvPr/>
        </p:nvSpPr>
        <p:spPr>
          <a:xfrm>
            <a:off x="492324" y="5508760"/>
            <a:ext cx="3277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Curiosity – opportunity for research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Potential basis for future, funded project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Utility – being of ‘real world’ use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0CCCF95-79C3-8F43-9732-B033913BCB04}"/>
              </a:ext>
            </a:extLst>
          </p:cNvPr>
          <p:cNvSpPr txBox="1"/>
          <p:nvPr/>
        </p:nvSpPr>
        <p:spPr>
          <a:xfrm>
            <a:off x="447315" y="4816263"/>
            <a:ext cx="2143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Reputational damage if science overstated or oversimplified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50B94E0-814B-3D4C-83D0-628A33F4C492}"/>
              </a:ext>
            </a:extLst>
          </p:cNvPr>
          <p:cNvSpPr txBox="1"/>
          <p:nvPr/>
        </p:nvSpPr>
        <p:spPr>
          <a:xfrm>
            <a:off x="3927217" y="5332591"/>
            <a:ext cx="28390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80% curiosity, 20% commercial reputation (i.e. lead to jobs/contracts in similar applied topics)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Learn from specialist in journal publication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50FB458-2A79-234E-9078-9D42F6CBC5BB}"/>
              </a:ext>
            </a:extLst>
          </p:cNvPr>
          <p:cNvSpPr txBox="1"/>
          <p:nvPr/>
        </p:nvSpPr>
        <p:spPr>
          <a:xfrm>
            <a:off x="5047489" y="6210850"/>
            <a:ext cx="1810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Journal publication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LinkedIn/blog posts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340D709-2A17-014A-99EF-7E6BEAC9D0B2}"/>
              </a:ext>
            </a:extLst>
          </p:cNvPr>
          <p:cNvSpPr txBox="1"/>
          <p:nvPr/>
        </p:nvSpPr>
        <p:spPr>
          <a:xfrm>
            <a:off x="760954" y="6188018"/>
            <a:ext cx="2680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Journal publication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u="sng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Evidence</a:t>
            </a: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use of </a:t>
            </a:r>
            <a:r>
              <a:rPr lang="en-GB" sz="1200" b="1" u="sng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their</a:t>
            </a: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science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565DD4B-910B-F04B-9419-5646B88EC99E}"/>
              </a:ext>
            </a:extLst>
          </p:cNvPr>
          <p:cNvSpPr txBox="1"/>
          <p:nvPr/>
        </p:nvSpPr>
        <p:spPr>
          <a:xfrm>
            <a:off x="8968095" y="111442"/>
            <a:ext cx="180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(Re)Insurer: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0E7B296-7336-644F-BFD6-010E6975F40E}"/>
              </a:ext>
            </a:extLst>
          </p:cNvPr>
          <p:cNvSpPr txBox="1"/>
          <p:nvPr/>
        </p:nvSpPr>
        <p:spPr>
          <a:xfrm>
            <a:off x="8968095" y="414553"/>
            <a:ext cx="2704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Not required for project</a:t>
            </a:r>
            <a:endParaRPr lang="en-GB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56BAF6A-F628-FB4F-BBCF-5D9805B84547}"/>
              </a:ext>
            </a:extLst>
          </p:cNvPr>
          <p:cNvSpPr txBox="1"/>
          <p:nvPr/>
        </p:nvSpPr>
        <p:spPr>
          <a:xfrm>
            <a:off x="2649138" y="554638"/>
            <a:ext cx="1574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Time! – All parties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C589999-772A-654A-9597-967786D9E3EC}"/>
              </a:ext>
            </a:extLst>
          </p:cNvPr>
          <p:cNvSpPr txBox="1"/>
          <p:nvPr/>
        </p:nvSpPr>
        <p:spPr>
          <a:xfrm>
            <a:off x="6531123" y="1991961"/>
            <a:ext cx="2027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Ramification of work on clients ./ the market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2C4FC64-EDE6-7F4E-AF00-C5E574320B67}"/>
              </a:ext>
            </a:extLst>
          </p:cNvPr>
          <p:cNvSpPr txBox="1"/>
          <p:nvPr/>
        </p:nvSpPr>
        <p:spPr>
          <a:xfrm>
            <a:off x="4427808" y="1056334"/>
            <a:ext cx="1747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Blog &amp; press releases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6EAC04C-BB02-E54A-8F17-DC7C7A5A7A8E}"/>
              </a:ext>
            </a:extLst>
          </p:cNvPr>
          <p:cNvSpPr txBox="1"/>
          <p:nvPr/>
        </p:nvSpPr>
        <p:spPr>
          <a:xfrm>
            <a:off x="4481400" y="1331752"/>
            <a:ext cx="1747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Critical discussion with other parties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0B6BA84-47DD-DB4F-B0CB-3710FD7592D3}"/>
              </a:ext>
            </a:extLst>
          </p:cNvPr>
          <p:cNvSpPr txBox="1"/>
          <p:nvPr/>
        </p:nvSpPr>
        <p:spPr>
          <a:xfrm>
            <a:off x="1453340" y="401977"/>
            <a:ext cx="3422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</p:spTree>
    <p:extLst>
      <p:ext uri="{BB962C8B-B14F-4D97-AF65-F5344CB8AC3E}">
        <p14:creationId xmlns:p14="http://schemas.microsoft.com/office/powerpoint/2010/main" val="2783319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>
            <a:off x="12513" y="4427620"/>
            <a:ext cx="2406399" cy="2430380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262202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3615CE-4AA5-7E47-BC38-705FB5C18E9A}"/>
              </a:ext>
            </a:extLst>
          </p:cNvPr>
          <p:cNvSpPr txBox="1"/>
          <p:nvPr/>
        </p:nvSpPr>
        <p:spPr>
          <a:xfrm>
            <a:off x="3103629" y="3236606"/>
            <a:ext cx="211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SEAS5 cannot go to commercial partners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199209" y="6200615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278202" y="6147924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415758" y="4427620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426305" y="5790061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1088053" y="4845309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611443" y="5626723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427622" y="5243518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142365" y="4939232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2749372" y="5106919"/>
            <a:ext cx="9015005" cy="1564225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50FB458-2A79-234E-9078-9D42F6CBC5BB}"/>
              </a:ext>
            </a:extLst>
          </p:cNvPr>
          <p:cNvSpPr txBox="1"/>
          <p:nvPr/>
        </p:nvSpPr>
        <p:spPr>
          <a:xfrm>
            <a:off x="3062030" y="5595248"/>
            <a:ext cx="1810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Journal paper [JH&amp;RD]</a:t>
            </a: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4B44FE1A-45D8-8C44-99A5-CE53B18E3E07}"/>
              </a:ext>
            </a:extLst>
          </p:cNvPr>
          <p:cNvSpPr/>
          <p:nvPr/>
        </p:nvSpPr>
        <p:spPr>
          <a:xfrm>
            <a:off x="611442" y="2013027"/>
            <a:ext cx="1807469" cy="1697748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E2A1474-6619-AA4B-86A6-D6485FAC1AE0}"/>
              </a:ext>
            </a:extLst>
          </p:cNvPr>
          <p:cNvSpPr/>
          <p:nvPr/>
        </p:nvSpPr>
        <p:spPr>
          <a:xfrm>
            <a:off x="2487856" y="2063623"/>
            <a:ext cx="2740223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08F07D2-D919-B04E-8CC5-FD7488B70C86}"/>
              </a:ext>
            </a:extLst>
          </p:cNvPr>
          <p:cNvSpPr txBox="1"/>
          <p:nvPr/>
        </p:nvSpPr>
        <p:spPr>
          <a:xfrm>
            <a:off x="3332806" y="1469336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Hazard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E685A9E-8809-2C4A-8802-13501CE7F06F}"/>
              </a:ext>
            </a:extLst>
          </p:cNvPr>
          <p:cNvSpPr txBox="1"/>
          <p:nvPr/>
        </p:nvSpPr>
        <p:spPr>
          <a:xfrm>
            <a:off x="834778" y="1474089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Climate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C91E878-12D0-9C46-AA7A-31A404C504BD}"/>
              </a:ext>
            </a:extLst>
          </p:cNvPr>
          <p:cNvSpPr txBox="1"/>
          <p:nvPr/>
        </p:nvSpPr>
        <p:spPr>
          <a:xfrm>
            <a:off x="6340529" y="1466972"/>
            <a:ext cx="175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Risk/impact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40C02BD-563C-A945-B425-9996E6A6E641}"/>
              </a:ext>
            </a:extLst>
          </p:cNvPr>
          <p:cNvSpPr txBox="1"/>
          <p:nvPr/>
        </p:nvSpPr>
        <p:spPr>
          <a:xfrm>
            <a:off x="9745927" y="1459596"/>
            <a:ext cx="189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Implications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02A728A3-2CEC-F947-AC25-DA2179DFFCB9}"/>
              </a:ext>
            </a:extLst>
          </p:cNvPr>
          <p:cNvSpPr/>
          <p:nvPr/>
        </p:nvSpPr>
        <p:spPr>
          <a:xfrm>
            <a:off x="9152865" y="2013027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6AA29C9-6F2B-E74C-952D-29E30B33DA23}"/>
              </a:ext>
            </a:extLst>
          </p:cNvPr>
          <p:cNvSpPr/>
          <p:nvPr/>
        </p:nvSpPr>
        <p:spPr>
          <a:xfrm>
            <a:off x="5927422" y="2011838"/>
            <a:ext cx="2691860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E4F43BCE-158F-9C4D-91F4-529C6F3EB08A}"/>
              </a:ext>
            </a:extLst>
          </p:cNvPr>
          <p:cNvSpPr/>
          <p:nvPr/>
        </p:nvSpPr>
        <p:spPr>
          <a:xfrm>
            <a:off x="5371886" y="2628800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EF9C5E3A-BC1C-7443-9113-8456DE872CE7}"/>
              </a:ext>
            </a:extLst>
          </p:cNvPr>
          <p:cNvSpPr/>
          <p:nvPr/>
        </p:nvSpPr>
        <p:spPr>
          <a:xfrm>
            <a:off x="8661943" y="2613193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9384D9E1-1B29-7F41-B996-79D9D728F35D}"/>
              </a:ext>
            </a:extLst>
          </p:cNvPr>
          <p:cNvSpPr/>
          <p:nvPr/>
        </p:nvSpPr>
        <p:spPr>
          <a:xfrm rot="16200000">
            <a:off x="6709024" y="3149360"/>
            <a:ext cx="1083183" cy="2309227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40BC2D19-67CF-104B-8AFF-B9C32D4770E9}"/>
              </a:ext>
            </a:extLst>
          </p:cNvPr>
          <p:cNvSpPr/>
          <p:nvPr/>
        </p:nvSpPr>
        <p:spPr>
          <a:xfrm rot="16200000">
            <a:off x="3425618" y="3355549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02998061-E944-584A-ABA5-D95DF4680036}"/>
              </a:ext>
            </a:extLst>
          </p:cNvPr>
          <p:cNvSpPr/>
          <p:nvPr/>
        </p:nvSpPr>
        <p:spPr>
          <a:xfrm rot="16200000">
            <a:off x="9935463" y="332086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35E83B-CDD6-DD47-86E8-6CAB44BB9F4A}"/>
              </a:ext>
            </a:extLst>
          </p:cNvPr>
          <p:cNvSpPr txBox="1"/>
          <p:nvPr/>
        </p:nvSpPr>
        <p:spPr>
          <a:xfrm>
            <a:off x="6411405" y="4085544"/>
            <a:ext cx="1678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Stochastic events from AIR loss models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Additional meta-data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3BA467-E75B-1841-9A72-3A5107410652}"/>
              </a:ext>
            </a:extLst>
          </p:cNvPr>
          <p:cNvSpPr/>
          <p:nvPr/>
        </p:nvSpPr>
        <p:spPr>
          <a:xfrm>
            <a:off x="373023" y="726863"/>
            <a:ext cx="11090229" cy="781491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4FA0BE8-0E5E-4C44-9C6F-A595CBC43590}"/>
              </a:ext>
            </a:extLst>
          </p:cNvPr>
          <p:cNvSpPr txBox="1"/>
          <p:nvPr/>
        </p:nvSpPr>
        <p:spPr>
          <a:xfrm>
            <a:off x="-14850" y="3946483"/>
            <a:ext cx="2351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Assume motivations &amp; insertion points are already known)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80ECF88-F516-A94A-B5D7-B6C68C87532E}"/>
              </a:ext>
            </a:extLst>
          </p:cNvPr>
          <p:cNvSpPr/>
          <p:nvPr/>
        </p:nvSpPr>
        <p:spPr>
          <a:xfrm>
            <a:off x="1418514" y="5372194"/>
            <a:ext cx="158309" cy="15830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1A0C75-E7B2-5042-9C79-E109A1FFF958}"/>
              </a:ext>
            </a:extLst>
          </p:cNvPr>
          <p:cNvSpPr txBox="1"/>
          <p:nvPr/>
        </p:nvSpPr>
        <p:spPr>
          <a:xfrm rot="16200000">
            <a:off x="-350633" y="2317155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START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DD13201-0DBF-AA4B-865E-30E605527653}"/>
              </a:ext>
            </a:extLst>
          </p:cNvPr>
          <p:cNvSpPr txBox="1"/>
          <p:nvPr/>
        </p:nvSpPr>
        <p:spPr>
          <a:xfrm rot="16200000">
            <a:off x="11236976" y="2317154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FINISH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1A703FA-325C-7844-A7A1-8936C74DA717}"/>
              </a:ext>
            </a:extLst>
          </p:cNvPr>
          <p:cNvSpPr txBox="1"/>
          <p:nvPr/>
        </p:nvSpPr>
        <p:spPr>
          <a:xfrm>
            <a:off x="728272" y="2409619"/>
            <a:ext cx="1445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SEAS5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Literature studies of flood-wind correlations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256F997-3948-D547-85AD-B12157AB3C7C}"/>
              </a:ext>
            </a:extLst>
          </p:cNvPr>
          <p:cNvSpPr txBox="1"/>
          <p:nvPr/>
        </p:nvSpPr>
        <p:spPr>
          <a:xfrm>
            <a:off x="9765483" y="2005886"/>
            <a:ext cx="134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D5DC01-5B09-A244-9290-E1CC0C33676A}"/>
              </a:ext>
            </a:extLst>
          </p:cNvPr>
          <p:cNvSpPr txBox="1"/>
          <p:nvPr/>
        </p:nvSpPr>
        <p:spPr>
          <a:xfrm>
            <a:off x="5419478" y="5109492"/>
            <a:ext cx="3285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>
                    <a:lumMod val="65000"/>
                  </a:schemeClr>
                </a:solidFill>
              </a:rPr>
              <a:t>OUTPUTS or outcomes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BF7B87D-CF6E-DC4E-AFED-3C97FAFAB207}"/>
              </a:ext>
            </a:extLst>
          </p:cNvPr>
          <p:cNvSpPr txBox="1"/>
          <p:nvPr/>
        </p:nvSpPr>
        <p:spPr>
          <a:xfrm>
            <a:off x="6136070" y="5654594"/>
            <a:ext cx="2053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Analytical experience that might have client facing application [Aon]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4823FB4-98BC-964D-A7C7-EDDAC65744D5}"/>
              </a:ext>
            </a:extLst>
          </p:cNvPr>
          <p:cNvSpPr txBox="1"/>
          <p:nvPr/>
        </p:nvSpPr>
        <p:spPr>
          <a:xfrm>
            <a:off x="8978583" y="5649649"/>
            <a:ext cx="2499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Bank Underground blog article [PRA/AIR/Aon/JH/RD]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1st-order idea of materiality of correlation known [ALL]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684AC6C-3A90-7343-989B-6F6A0B7237C0}"/>
              </a:ext>
            </a:extLst>
          </p:cNvPr>
          <p:cNvSpPr txBox="1"/>
          <p:nvPr/>
        </p:nvSpPr>
        <p:spPr>
          <a:xfrm>
            <a:off x="373023" y="728936"/>
            <a:ext cx="10885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It is not proportionate or feasible to fully and self-consistently create and run a new catastrophe model, and then to assess the implications of it (e.g. impact on 100 </a:t>
            </a:r>
            <a:r>
              <a:rPr lang="en-GB" sz="1200" b="1" dirty="0" err="1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yr</a:t>
            </a: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AEP loss estimates, and then solvency). However, separate flooding and extreme wind models exist (AIR), as does software to combine results with a given correlation (Aon), and expertise to assess solvency (PRA).  The challenge is to link climate evidence to solvency with sufficient accuracy to allow certain, focussed inferences.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6E20745-221E-CB43-BE4A-012AA1AE9507}"/>
              </a:ext>
            </a:extLst>
          </p:cNvPr>
          <p:cNvSpPr txBox="1"/>
          <p:nvPr/>
        </p:nvSpPr>
        <p:spPr>
          <a:xfrm>
            <a:off x="1767362" y="72219"/>
            <a:ext cx="6637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PLANNER: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UK flood-wind correlation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7C6D64B-B408-BD47-A4F3-D60A422FDD38}"/>
              </a:ext>
            </a:extLst>
          </p:cNvPr>
          <p:cNvSpPr txBox="1"/>
          <p:nvPr/>
        </p:nvSpPr>
        <p:spPr>
          <a:xfrm>
            <a:off x="7565788" y="151393"/>
            <a:ext cx="2070025" cy="283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(is it potentially material?)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D9174F7-C673-FA45-9870-9DD59A98C453}"/>
              </a:ext>
            </a:extLst>
          </p:cNvPr>
          <p:cNvSpPr txBox="1"/>
          <p:nvPr/>
        </p:nvSpPr>
        <p:spPr>
          <a:xfrm>
            <a:off x="3255562" y="4061064"/>
            <a:ext cx="1580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SEAS5 fields, argued to be proxies for hazard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85075AA-7034-914B-A991-4F379EF04643}"/>
              </a:ext>
            </a:extLst>
          </p:cNvPr>
          <p:cNvSpPr txBox="1"/>
          <p:nvPr/>
        </p:nvSpPr>
        <p:spPr>
          <a:xfrm>
            <a:off x="2839099" y="2934332"/>
            <a:ext cx="214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RP still only reliable ~50 </a:t>
            </a:r>
            <a:r>
              <a:rPr lang="en-GB" sz="1200" b="1" dirty="0" err="1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yrs</a:t>
            </a:r>
            <a:endParaRPr lang="en-GB" sz="1200" b="1" dirty="0">
              <a:solidFill>
                <a:srgbClr val="D9A302"/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620E605-317B-854F-BB4E-6A781AECB034}"/>
              </a:ext>
            </a:extLst>
          </p:cNvPr>
          <p:cNvSpPr txBox="1"/>
          <p:nvPr/>
        </p:nvSpPr>
        <p:spPr>
          <a:xfrm>
            <a:off x="2494978" y="2233663"/>
            <a:ext cx="2806177" cy="892552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</a:rPr>
              <a:t>JH: Literature review </a:t>
            </a:r>
            <a:r>
              <a:rPr lang="en-GB" sz="1400" b="1" dirty="0"/>
              <a:t>(TASK 1)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</a:rPr>
              <a:t>JH&amp;RD: pilot to extend evidence of existence of r to higher RPs </a:t>
            </a:r>
            <a:r>
              <a:rPr lang="en-GB" sz="1200" b="1" dirty="0"/>
              <a:t>(</a:t>
            </a:r>
            <a:r>
              <a:rPr lang="en-GB" sz="1400" b="1" dirty="0"/>
              <a:t>TASK 3)</a:t>
            </a:r>
          </a:p>
          <a:p>
            <a:r>
              <a:rPr lang="en-GB" sz="1200" b="1" dirty="0">
                <a:latin typeface="Ink Free" panose="020F0502020204030204" pitchFamily="34" charset="0"/>
              </a:rPr>
              <a:t> </a:t>
            </a:r>
            <a:endParaRPr lang="en-GB" sz="1200" b="1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151F070-8589-3147-8357-D3812DF6889E}"/>
              </a:ext>
            </a:extLst>
          </p:cNvPr>
          <p:cNvSpPr txBox="1"/>
          <p:nvPr/>
        </p:nvSpPr>
        <p:spPr>
          <a:xfrm>
            <a:off x="5917970" y="2098470"/>
            <a:ext cx="2806177" cy="861774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</a:rPr>
              <a:t>Aon: Calculate and combine losses from flooding and wind stochastic event sets using r from task 1, perhaps refined in task 3  </a:t>
            </a:r>
            <a:r>
              <a:rPr lang="en-GB" sz="1400" b="1" dirty="0"/>
              <a:t>(TASK 2)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DE47-B804-C042-9126-014B17EB8BC2}"/>
              </a:ext>
            </a:extLst>
          </p:cNvPr>
          <p:cNvSpPr txBox="1"/>
          <p:nvPr/>
        </p:nvSpPr>
        <p:spPr>
          <a:xfrm>
            <a:off x="6136070" y="3030052"/>
            <a:ext cx="2369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How </a:t>
            </a:r>
            <a:r>
              <a:rPr lang="en-GB" sz="1200" b="1" u="sng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exactly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to best combine?</a:t>
            </a: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 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1F42FA7-3C6B-BC41-8964-3EA394878F5C}"/>
              </a:ext>
            </a:extLst>
          </p:cNvPr>
          <p:cNvSpPr txBox="1"/>
          <p:nvPr/>
        </p:nvSpPr>
        <p:spPr>
          <a:xfrm>
            <a:off x="6263359" y="3318399"/>
            <a:ext cx="21153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AIR data only to Aon/PRA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58971A9-349F-604D-ACED-D2B4610980B7}"/>
              </a:ext>
            </a:extLst>
          </p:cNvPr>
          <p:cNvSpPr txBox="1"/>
          <p:nvPr/>
        </p:nvSpPr>
        <p:spPr>
          <a:xfrm>
            <a:off x="9301836" y="3328938"/>
            <a:ext cx="2309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No firm’s data to leave PRA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F970DBE-B93D-0040-AC16-1160FB66CDA4}"/>
              </a:ext>
            </a:extLst>
          </p:cNvPr>
          <p:cNvSpPr txBox="1"/>
          <p:nvPr/>
        </p:nvSpPr>
        <p:spPr>
          <a:xfrm>
            <a:off x="9251374" y="2824265"/>
            <a:ext cx="2369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What is a typical firm? And, justifiable sensitivities to test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F78589C-A40F-2547-B7BE-4CF69332693B}"/>
              </a:ext>
            </a:extLst>
          </p:cNvPr>
          <p:cNvSpPr txBox="1"/>
          <p:nvPr/>
        </p:nvSpPr>
        <p:spPr>
          <a:xfrm>
            <a:off x="9225941" y="2371006"/>
            <a:ext cx="2806177" cy="307777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</a:rPr>
              <a:t>PRA: Solvency modelling </a:t>
            </a:r>
            <a:r>
              <a:rPr lang="en-GB" sz="1400" b="1" dirty="0"/>
              <a:t>(TASK 4)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1FCD3A6-55A5-474C-A898-212A8A03BFF3}"/>
              </a:ext>
            </a:extLst>
          </p:cNvPr>
          <p:cNvSpPr txBox="1"/>
          <p:nvPr/>
        </p:nvSpPr>
        <p:spPr>
          <a:xfrm>
            <a:off x="9709299" y="3967319"/>
            <a:ext cx="1678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Simulated seasonal losses of flood, wind with coherent time-stamps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6AFA2CE-62FC-0D40-B761-7F9D333FEF25}"/>
              </a:ext>
            </a:extLst>
          </p:cNvPr>
          <p:cNvSpPr txBox="1"/>
          <p:nvPr/>
        </p:nvSpPr>
        <p:spPr>
          <a:xfrm>
            <a:off x="1450834" y="415443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</p:spTree>
    <p:extLst>
      <p:ext uri="{BB962C8B-B14F-4D97-AF65-F5344CB8AC3E}">
        <p14:creationId xmlns:p14="http://schemas.microsoft.com/office/powerpoint/2010/main" val="3714108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21F16-3BD5-5E4E-8E93-527CFEFEE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Guidance MAPS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27109-702E-8F41-A535-694ADEEF34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152842"/>
          </a:xfrm>
        </p:spPr>
        <p:txBody>
          <a:bodyPr/>
          <a:lstStyle/>
          <a:p>
            <a:r>
              <a:rPr lang="en-US" dirty="0"/>
              <a:t>These maps are illustrative, derived from experience in the TOGETHER project. They do not contain specific detail, rather illustrations generalized from the experiences.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F75E85-72D4-C94E-BEFD-F7D6CAE31664}"/>
              </a:ext>
            </a:extLst>
          </p:cNvPr>
          <p:cNvSpPr txBox="1"/>
          <p:nvPr/>
        </p:nvSpPr>
        <p:spPr>
          <a:xfrm>
            <a:off x="1688122" y="5366305"/>
            <a:ext cx="88345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be kept on screen for participants as they fill out their maps.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Could be used if permission not obtained from TOGETHER participants for the use of it as CASE STUDY #1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2C789F-61B0-EB42-A684-CCFC1CF32ED1}"/>
              </a:ext>
            </a:extLst>
          </p:cNvPr>
          <p:cNvSpPr txBox="1"/>
          <p:nvPr/>
        </p:nvSpPr>
        <p:spPr>
          <a:xfrm>
            <a:off x="8672945" y="354986"/>
            <a:ext cx="3422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John Hillier, 2022. Creative Commons Attribution 4.0 International License (CC BY 4.0)</a:t>
            </a:r>
          </a:p>
        </p:txBody>
      </p:sp>
    </p:spTree>
    <p:extLst>
      <p:ext uri="{BB962C8B-B14F-4D97-AF65-F5344CB8AC3E}">
        <p14:creationId xmlns:p14="http://schemas.microsoft.com/office/powerpoint/2010/main" val="2458389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305066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507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9082157" y="1243154"/>
            <a:ext cx="288970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4898616" y="3139333"/>
            <a:ext cx="193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E5438E-E269-F54E-8E7B-9FA5DBC74A29}"/>
              </a:ext>
            </a:extLst>
          </p:cNvPr>
          <p:cNvSpPr txBox="1"/>
          <p:nvPr/>
        </p:nvSpPr>
        <p:spPr>
          <a:xfrm>
            <a:off x="9226390" y="1329134"/>
            <a:ext cx="2359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B13185-9047-AD41-833C-16B384FBCFED}"/>
              </a:ext>
            </a:extLst>
          </p:cNvPr>
          <p:cNvSpPr txBox="1"/>
          <p:nvPr/>
        </p:nvSpPr>
        <p:spPr>
          <a:xfrm>
            <a:off x="3885669" y="4726947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Consultant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4BD5E3-478E-AA44-BF1A-AD7755574CCE}"/>
              </a:ext>
            </a:extLst>
          </p:cNvPr>
          <p:cNvSpPr txBox="1"/>
          <p:nvPr/>
        </p:nvSpPr>
        <p:spPr>
          <a:xfrm>
            <a:off x="4511580" y="646280"/>
            <a:ext cx="2291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5D1E85-3D37-3B44-8083-50D1B9633E49}"/>
              </a:ext>
            </a:extLst>
          </p:cNvPr>
          <p:cNvSpPr txBox="1"/>
          <p:nvPr/>
        </p:nvSpPr>
        <p:spPr>
          <a:xfrm>
            <a:off x="4520279" y="3540988"/>
            <a:ext cx="281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  <a:cs typeface="Ink Free" panose="020F0502020204030204" pitchFamily="34" charset="0"/>
              </a:rPr>
              <a:t>Co-occurring insurable risks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84993C-6C80-6E4B-8C3E-C84B8E7EA7A0}"/>
              </a:ext>
            </a:extLst>
          </p:cNvPr>
          <p:cNvSpPr txBox="1"/>
          <p:nvPr/>
        </p:nvSpPr>
        <p:spPr>
          <a:xfrm>
            <a:off x="1834839" y="1169306"/>
            <a:ext cx="140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organisation name</a:t>
            </a:r>
            <a:endParaRPr lang="en-GB" sz="1400" dirty="0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955399" y="2917415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83DBAA-EBDD-824D-809E-958D015810FD}"/>
              </a:ext>
            </a:extLst>
          </p:cNvPr>
          <p:cNvSpPr txBox="1"/>
          <p:nvPr/>
        </p:nvSpPr>
        <p:spPr>
          <a:xfrm>
            <a:off x="8173805" y="3636157"/>
            <a:ext cx="1076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Access to a model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39AC0B2-7D10-C14F-B4D0-99E880D9FCC2}"/>
              </a:ext>
            </a:extLst>
          </p:cNvPr>
          <p:cNvCxnSpPr/>
          <p:nvPr/>
        </p:nvCxnSpPr>
        <p:spPr>
          <a:xfrm>
            <a:off x="9496721" y="3097916"/>
            <a:ext cx="0" cy="108019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167153" y="678121"/>
            <a:ext cx="2946975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05193" y="1571440"/>
            <a:ext cx="1024665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04535" y="4064000"/>
            <a:ext cx="3315961" cy="18725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8"/>
            <a:ext cx="2822228" cy="169301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FF8E659-63CF-8D46-AEB6-6631538CCD15}"/>
              </a:ext>
            </a:extLst>
          </p:cNvPr>
          <p:cNvSpPr txBox="1"/>
          <p:nvPr/>
        </p:nvSpPr>
        <p:spPr>
          <a:xfrm>
            <a:off x="456172" y="4429665"/>
            <a:ext cx="179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</a:rPr>
              <a:t>e.g. Cambridge, UCL</a:t>
            </a:r>
            <a:endParaRPr lang="en-GB" sz="14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67239B-7616-214F-9BD6-CD41658515AA}"/>
              </a:ext>
            </a:extLst>
          </p:cNvPr>
          <p:cNvSpPr txBox="1"/>
          <p:nvPr/>
        </p:nvSpPr>
        <p:spPr>
          <a:xfrm>
            <a:off x="9194252" y="1758908"/>
            <a:ext cx="2545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Change to ‘Tool’ or process that might result from </a:t>
            </a:r>
            <a:r>
              <a:rPr lang="en-GB" sz="1200" b="1" u="sng" dirty="0">
                <a:latin typeface="Ink Free" panose="020F0502020204030204" pitchFamily="34" charset="0"/>
                <a:cs typeface="Ink Free" panose="020F0502020204030204" pitchFamily="34" charset="0"/>
              </a:rPr>
              <a:t>this type of project.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EF4222-7294-7144-BA34-50473FD87656}"/>
              </a:ext>
            </a:extLst>
          </p:cNvPr>
          <p:cNvSpPr txBox="1"/>
          <p:nvPr/>
        </p:nvSpPr>
        <p:spPr>
          <a:xfrm>
            <a:off x="9523977" y="4100339"/>
            <a:ext cx="2332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concern others this organisation has relating to </a:t>
            </a:r>
            <a:r>
              <a:rPr lang="en-GB" sz="1200" b="1" u="sng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type of project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63DC890-E596-2249-BD93-59A9A17A5EE5}"/>
              </a:ext>
            </a:extLst>
          </p:cNvPr>
          <p:cNvSpPr txBox="1"/>
          <p:nvPr/>
        </p:nvSpPr>
        <p:spPr>
          <a:xfrm>
            <a:off x="355507" y="1760284"/>
            <a:ext cx="2197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E.g. improved regulatory tools, related to this </a:t>
            </a:r>
            <a:r>
              <a:rPr lang="en-GB" sz="1200" b="1" u="sng" dirty="0">
                <a:latin typeface="Ink Free" panose="020F0502020204030204" pitchFamily="34" charset="0"/>
                <a:cs typeface="Ink Free" panose="020F0502020204030204" pitchFamily="34" charset="0"/>
              </a:rPr>
              <a:t>type of </a:t>
            </a: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project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C6F7740-7078-1D4A-9A44-27D4DA86F017}"/>
              </a:ext>
            </a:extLst>
          </p:cNvPr>
          <p:cNvSpPr txBox="1"/>
          <p:nvPr/>
        </p:nvSpPr>
        <p:spPr>
          <a:xfrm>
            <a:off x="2877525" y="2460587"/>
            <a:ext cx="117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Modelling of implications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94F13FB-6559-954E-9C35-C892A9F8432A}"/>
              </a:ext>
            </a:extLst>
          </p:cNvPr>
          <p:cNvSpPr txBox="1"/>
          <p:nvPr/>
        </p:nvSpPr>
        <p:spPr>
          <a:xfrm>
            <a:off x="4698045" y="2317078"/>
            <a:ext cx="1445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Risk modelling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D0A99F-A013-B24B-B7BA-8DB071FFEA02}"/>
              </a:ext>
            </a:extLst>
          </p:cNvPr>
          <p:cNvSpPr txBox="1"/>
          <p:nvPr/>
        </p:nvSpPr>
        <p:spPr>
          <a:xfrm>
            <a:off x="2572403" y="4392092"/>
            <a:ext cx="144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Scientific expertise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A306C9-95C8-9E44-9C6D-4373C1CDEC83}"/>
              </a:ext>
            </a:extLst>
          </p:cNvPr>
          <p:cNvSpPr txBox="1"/>
          <p:nvPr/>
        </p:nvSpPr>
        <p:spPr>
          <a:xfrm>
            <a:off x="4239838" y="1061347"/>
            <a:ext cx="1903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‘Insertion point’ for environmental science</a:t>
            </a:r>
          </a:p>
          <a:p>
            <a:endParaRPr lang="en-GB" sz="1200" b="1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55E0E55-4601-D343-9EB8-4E80A398C3D3}"/>
              </a:ext>
            </a:extLst>
          </p:cNvPr>
          <p:cNvSpPr txBox="1"/>
          <p:nvPr/>
        </p:nvSpPr>
        <p:spPr>
          <a:xfrm>
            <a:off x="345940" y="2534022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Motivation for being involved in </a:t>
            </a:r>
            <a:r>
              <a:rPr lang="en-GB" sz="1200" b="1" u="sng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sort of project</a:t>
            </a:r>
            <a:endParaRPr lang="en-GB" sz="1200" b="1" dirty="0">
              <a:solidFill>
                <a:schemeClr val="accent6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A91028-8977-1C4B-904A-63AD2F519CE4}"/>
              </a:ext>
            </a:extLst>
          </p:cNvPr>
          <p:cNvSpPr txBox="1"/>
          <p:nvPr/>
        </p:nvSpPr>
        <p:spPr>
          <a:xfrm>
            <a:off x="1638969" y="153974"/>
            <a:ext cx="1018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ORGANISATIONAL LANDSCAPE: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UK co-occurring natural hazard insurance risks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D3C773-F847-B142-8F7C-40183B54003B}"/>
              </a:ext>
            </a:extLst>
          </p:cNvPr>
          <p:cNvSpPr txBox="1"/>
          <p:nvPr/>
        </p:nvSpPr>
        <p:spPr>
          <a:xfrm>
            <a:off x="116799" y="3463843"/>
            <a:ext cx="2806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concern others might have </a:t>
            </a:r>
            <a:r>
              <a:rPr lang="en-GB" sz="1200" b="1" dirty="0" err="1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w.r.t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this organisation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99CEB0-D022-0644-9376-1B2B3BC4158D}"/>
              </a:ext>
            </a:extLst>
          </p:cNvPr>
          <p:cNvSpPr txBox="1"/>
          <p:nvPr/>
        </p:nvSpPr>
        <p:spPr>
          <a:xfrm>
            <a:off x="6384470" y="2548242"/>
            <a:ext cx="2484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concern others might have </a:t>
            </a:r>
            <a:r>
              <a:rPr lang="en-GB" sz="1200" b="1" dirty="0" err="1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w.r.t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this organisation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2678D0E-3A13-1C4D-ADF3-AACC5AA4F93C}"/>
              </a:ext>
            </a:extLst>
          </p:cNvPr>
          <p:cNvSpPr txBox="1"/>
          <p:nvPr/>
        </p:nvSpPr>
        <p:spPr>
          <a:xfrm>
            <a:off x="322626" y="4787368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E.g. explain an interesting phenomenon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722D4C8-A3EF-9247-B425-901D29C958FB}"/>
              </a:ext>
            </a:extLst>
          </p:cNvPr>
          <p:cNvSpPr txBox="1"/>
          <p:nvPr/>
        </p:nvSpPr>
        <p:spPr>
          <a:xfrm>
            <a:off x="1093709" y="5605403"/>
            <a:ext cx="2422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E.g. ‘Time’, if no research focus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ED6E6CD-8430-4248-9103-23D0703D2E74}"/>
              </a:ext>
            </a:extLst>
          </p:cNvPr>
          <p:cNvSpPr txBox="1"/>
          <p:nvPr/>
        </p:nvSpPr>
        <p:spPr>
          <a:xfrm>
            <a:off x="9583176" y="3024082"/>
            <a:ext cx="2302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barrier to this organisation contributing something that might be useful to </a:t>
            </a:r>
            <a:r>
              <a:rPr lang="en-GB" sz="1200" b="1" u="sng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type </a:t>
            </a: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of project </a:t>
            </a: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0931CBDC-3B9E-D841-9140-F6B0AC06F4E1}"/>
              </a:ext>
            </a:extLst>
          </p:cNvPr>
          <p:cNvSpPr/>
          <p:nvPr/>
        </p:nvSpPr>
        <p:spPr>
          <a:xfrm>
            <a:off x="7234014" y="703643"/>
            <a:ext cx="1806309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BB27818-DCD4-EE4E-B708-84625430F607}"/>
              </a:ext>
            </a:extLst>
          </p:cNvPr>
          <p:cNvSpPr txBox="1"/>
          <p:nvPr/>
        </p:nvSpPr>
        <p:spPr>
          <a:xfrm>
            <a:off x="4204028" y="1666783"/>
            <a:ext cx="232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Permission to use model / data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D0F16FB-3A53-234A-905B-5BBA389F7FFD}"/>
              </a:ext>
            </a:extLst>
          </p:cNvPr>
          <p:cNvCxnSpPr>
            <a:cxnSpLocks/>
          </p:cNvCxnSpPr>
          <p:nvPr/>
        </p:nvCxnSpPr>
        <p:spPr>
          <a:xfrm>
            <a:off x="4472544" y="1937255"/>
            <a:ext cx="1652976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088B618A-45F1-474C-A9F5-BAA1C0B4CEC6}"/>
              </a:ext>
            </a:extLst>
          </p:cNvPr>
          <p:cNvSpPr txBox="1"/>
          <p:nvPr/>
        </p:nvSpPr>
        <p:spPr>
          <a:xfrm>
            <a:off x="6172057" y="1061475"/>
            <a:ext cx="952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Improved client offering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200" b="1" dirty="0">
              <a:solidFill>
                <a:schemeClr val="accent6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44A742B-8A73-AA45-ACB0-1EF0474BE3B2}"/>
              </a:ext>
            </a:extLst>
          </p:cNvPr>
          <p:cNvSpPr txBox="1"/>
          <p:nvPr/>
        </p:nvSpPr>
        <p:spPr>
          <a:xfrm>
            <a:off x="456172" y="5328404"/>
            <a:ext cx="2680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E.g. journal publication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77665F3-5F8D-E349-B3EF-C280DCEB80BE}"/>
              </a:ext>
            </a:extLst>
          </p:cNvPr>
          <p:cNvSpPr txBox="1"/>
          <p:nvPr/>
        </p:nvSpPr>
        <p:spPr>
          <a:xfrm>
            <a:off x="7290530" y="782473"/>
            <a:ext cx="1764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#3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997FD89-DE1A-6D43-8CC9-E08934C3BDEE}"/>
              </a:ext>
            </a:extLst>
          </p:cNvPr>
          <p:cNvSpPr txBox="1"/>
          <p:nvPr/>
        </p:nvSpPr>
        <p:spPr>
          <a:xfrm>
            <a:off x="1388534" y="458473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</p:spTree>
    <p:extLst>
      <p:ext uri="{BB962C8B-B14F-4D97-AF65-F5344CB8AC3E}">
        <p14:creationId xmlns:p14="http://schemas.microsoft.com/office/powerpoint/2010/main" val="2974373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 flipH="1">
            <a:off x="6882062" y="5199186"/>
            <a:ext cx="5309935" cy="1658814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305066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CECFF5-1DEC-BC47-8C0E-708E70481D6E}"/>
              </a:ext>
            </a:extLst>
          </p:cNvPr>
          <p:cNvSpPr/>
          <p:nvPr/>
        </p:nvSpPr>
        <p:spPr>
          <a:xfrm>
            <a:off x="3996267" y="3132667"/>
            <a:ext cx="3810000" cy="9313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5DED53-3570-9240-954E-D3492B3874EF}"/>
              </a:ext>
            </a:extLst>
          </p:cNvPr>
          <p:cNvSpPr/>
          <p:nvPr/>
        </p:nvSpPr>
        <p:spPr>
          <a:xfrm>
            <a:off x="304535" y="921403"/>
            <a:ext cx="2923710" cy="290869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34CB8E-17FB-4E4A-A1D4-1D1286DEE7AF}"/>
              </a:ext>
            </a:extLst>
          </p:cNvPr>
          <p:cNvSpPr/>
          <p:nvPr/>
        </p:nvSpPr>
        <p:spPr>
          <a:xfrm>
            <a:off x="9082157" y="1243154"/>
            <a:ext cx="2889709" cy="36136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E197E-237E-494A-A72E-E1A0F09217FD}"/>
              </a:ext>
            </a:extLst>
          </p:cNvPr>
          <p:cNvSpPr txBox="1"/>
          <p:nvPr/>
        </p:nvSpPr>
        <p:spPr>
          <a:xfrm>
            <a:off x="5204636" y="3139097"/>
            <a:ext cx="1934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101665-C175-C749-91E3-B700A90660C9}"/>
              </a:ext>
            </a:extLst>
          </p:cNvPr>
          <p:cNvSpPr txBox="1"/>
          <p:nvPr/>
        </p:nvSpPr>
        <p:spPr>
          <a:xfrm>
            <a:off x="558668" y="900005"/>
            <a:ext cx="1439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777E0-F0DA-3C4A-8B12-DC09B08D357F}"/>
              </a:ext>
            </a:extLst>
          </p:cNvPr>
          <p:cNvSpPr txBox="1"/>
          <p:nvPr/>
        </p:nvSpPr>
        <p:spPr>
          <a:xfrm>
            <a:off x="569645" y="4072720"/>
            <a:ext cx="157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University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E5438E-E269-F54E-8E7B-9FA5DBC74A29}"/>
              </a:ext>
            </a:extLst>
          </p:cNvPr>
          <p:cNvSpPr txBox="1"/>
          <p:nvPr/>
        </p:nvSpPr>
        <p:spPr>
          <a:xfrm>
            <a:off x="9226390" y="1329134"/>
            <a:ext cx="2359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B13185-9047-AD41-833C-16B384FBCFED}"/>
              </a:ext>
            </a:extLst>
          </p:cNvPr>
          <p:cNvSpPr txBox="1"/>
          <p:nvPr/>
        </p:nvSpPr>
        <p:spPr>
          <a:xfrm>
            <a:off x="3885669" y="4726947"/>
            <a:ext cx="203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Consultant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4BD5E3-478E-AA44-BF1A-AD7755574CCE}"/>
              </a:ext>
            </a:extLst>
          </p:cNvPr>
          <p:cNvSpPr txBox="1"/>
          <p:nvPr/>
        </p:nvSpPr>
        <p:spPr>
          <a:xfrm>
            <a:off x="4511580" y="646280"/>
            <a:ext cx="2291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5D1E85-3D37-3B44-8083-50D1B9633E49}"/>
              </a:ext>
            </a:extLst>
          </p:cNvPr>
          <p:cNvSpPr txBox="1"/>
          <p:nvPr/>
        </p:nvSpPr>
        <p:spPr>
          <a:xfrm>
            <a:off x="4520279" y="3540988"/>
            <a:ext cx="281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Ink Free" panose="020F0502020204030204" pitchFamily="34" charset="0"/>
              </a:rPr>
              <a:t>Project with a specific aim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84993C-6C80-6E4B-8C3E-C84B8E7EA7A0}"/>
              </a:ext>
            </a:extLst>
          </p:cNvPr>
          <p:cNvSpPr txBox="1"/>
          <p:nvPr/>
        </p:nvSpPr>
        <p:spPr>
          <a:xfrm>
            <a:off x="1834839" y="1169306"/>
            <a:ext cx="140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  <a:cs typeface="Ink Free" panose="020F0502020204030204" pitchFamily="34" charset="0"/>
              </a:rPr>
              <a:t>e.g. organisation name</a:t>
            </a:r>
            <a:endParaRPr lang="en-GB" sz="1400" dirty="0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074DD73-61EB-8B48-998B-4585DB57C17B}"/>
              </a:ext>
            </a:extLst>
          </p:cNvPr>
          <p:cNvSpPr/>
          <p:nvPr/>
        </p:nvSpPr>
        <p:spPr>
          <a:xfrm rot="493268">
            <a:off x="2738072" y="1759368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0A04CB4-BC24-9E4A-ACE2-FD27E3EE6DE1}"/>
              </a:ext>
            </a:extLst>
          </p:cNvPr>
          <p:cNvSpPr/>
          <p:nvPr/>
        </p:nvSpPr>
        <p:spPr>
          <a:xfrm rot="10800000">
            <a:off x="7955399" y="2917415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83DBAA-EBDD-824D-809E-958D015810FD}"/>
              </a:ext>
            </a:extLst>
          </p:cNvPr>
          <p:cNvSpPr txBox="1"/>
          <p:nvPr/>
        </p:nvSpPr>
        <p:spPr>
          <a:xfrm>
            <a:off x="8173805" y="3636157"/>
            <a:ext cx="1076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Access to a model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39AC0B2-7D10-C14F-B4D0-99E880D9FCC2}"/>
              </a:ext>
            </a:extLst>
          </p:cNvPr>
          <p:cNvCxnSpPr/>
          <p:nvPr/>
        </p:nvCxnSpPr>
        <p:spPr>
          <a:xfrm>
            <a:off x="9496721" y="3097916"/>
            <a:ext cx="0" cy="108019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9773087" y="5713703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0852080" y="5661012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9116291" y="5165558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72E4AF-8342-FE4C-AA16-CD30D454BBFE}"/>
              </a:ext>
            </a:extLst>
          </p:cNvPr>
          <p:cNvSpPr/>
          <p:nvPr/>
        </p:nvSpPr>
        <p:spPr>
          <a:xfrm>
            <a:off x="7231174" y="5876275"/>
            <a:ext cx="158309" cy="15830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039978-F967-2540-AFE1-BEA492AAFC00}"/>
              </a:ext>
            </a:extLst>
          </p:cNvPr>
          <p:cNvSpPr/>
          <p:nvPr/>
        </p:nvSpPr>
        <p:spPr>
          <a:xfrm>
            <a:off x="11272738" y="6339697"/>
            <a:ext cx="158309" cy="1583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9429960" y="6421445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92A348-D562-4546-AE66-265F819CDBB2}"/>
              </a:ext>
            </a:extLst>
          </p:cNvPr>
          <p:cNvSpPr txBox="1"/>
          <p:nvPr/>
        </p:nvSpPr>
        <p:spPr>
          <a:xfrm>
            <a:off x="7389483" y="5689705"/>
            <a:ext cx="22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cs typeface="Ink Free" panose="020F0502020204030204" pitchFamily="34" charset="0"/>
              </a:rPr>
              <a:t>‘Insertion point’ of science into policy/decision making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BA92AF9-F86C-CF4A-A0FA-61453456C21C}"/>
              </a:ext>
            </a:extLst>
          </p:cNvPr>
          <p:cNvCxnSpPr>
            <a:cxnSpLocks/>
          </p:cNvCxnSpPr>
          <p:nvPr/>
        </p:nvCxnSpPr>
        <p:spPr>
          <a:xfrm flipH="1">
            <a:off x="7018423" y="6297175"/>
            <a:ext cx="215591" cy="40685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7227363" y="6297175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9615098" y="6258107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8690486" y="6545717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82A9F4-F392-294D-93EF-6D8A9FE4F6F4}"/>
              </a:ext>
            </a:extLst>
          </p:cNvPr>
          <p:cNvSpPr txBox="1"/>
          <p:nvPr/>
        </p:nvSpPr>
        <p:spPr>
          <a:xfrm>
            <a:off x="10913523" y="6473550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cs typeface="Ink Free" panose="020F0502020204030204" pitchFamily="34" charset="0"/>
              </a:rPr>
              <a:t>Motivation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8405229" y="6241431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86B1A30-C435-CC42-99AD-13577EBA4A41}"/>
              </a:ext>
            </a:extLst>
          </p:cNvPr>
          <p:cNvSpPr/>
          <p:nvPr/>
        </p:nvSpPr>
        <p:spPr>
          <a:xfrm>
            <a:off x="4167153" y="678121"/>
            <a:ext cx="2946975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EA5DEB92-F379-0747-A819-7F8CF49F27FF}"/>
              </a:ext>
            </a:extLst>
          </p:cNvPr>
          <p:cNvSpPr/>
          <p:nvPr/>
        </p:nvSpPr>
        <p:spPr>
          <a:xfrm rot="5400000">
            <a:off x="4805193" y="1571440"/>
            <a:ext cx="1024665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B3494AB1-5B9A-374E-91DF-4BFEE19A2F88}"/>
              </a:ext>
            </a:extLst>
          </p:cNvPr>
          <p:cNvSpPr/>
          <p:nvPr/>
        </p:nvSpPr>
        <p:spPr>
          <a:xfrm>
            <a:off x="304535" y="4064000"/>
            <a:ext cx="3315961" cy="2640026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3880810" y="4646688"/>
            <a:ext cx="2822228" cy="205733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27D6C9C0-E2AE-4443-AD1F-4F3834ADC3A7}"/>
              </a:ext>
            </a:extLst>
          </p:cNvPr>
          <p:cNvSpPr/>
          <p:nvPr/>
        </p:nvSpPr>
        <p:spPr>
          <a:xfrm rot="21269907">
            <a:off x="2424393" y="3677899"/>
            <a:ext cx="1397131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F3453F3-966A-6B44-8177-07BEDCB9D2B1}"/>
              </a:ext>
            </a:extLst>
          </p:cNvPr>
          <p:cNvSpPr/>
          <p:nvPr/>
        </p:nvSpPr>
        <p:spPr>
          <a:xfrm rot="16200000">
            <a:off x="5977742" y="368079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FF8E659-63CF-8D46-AEB6-6631538CCD15}"/>
              </a:ext>
            </a:extLst>
          </p:cNvPr>
          <p:cNvSpPr txBox="1"/>
          <p:nvPr/>
        </p:nvSpPr>
        <p:spPr>
          <a:xfrm>
            <a:off x="456172" y="4429665"/>
            <a:ext cx="179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Ink Free" panose="020F0502020204030204" pitchFamily="34" charset="0"/>
              </a:rPr>
              <a:t>e.g. Cambridge, UCL</a:t>
            </a:r>
            <a:endParaRPr lang="en-GB" sz="14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67239B-7616-214F-9BD6-CD41658515AA}"/>
              </a:ext>
            </a:extLst>
          </p:cNvPr>
          <p:cNvSpPr txBox="1"/>
          <p:nvPr/>
        </p:nvSpPr>
        <p:spPr>
          <a:xfrm>
            <a:off x="9194252" y="1758908"/>
            <a:ext cx="2545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Change to ‘Tool’ or process that might result from </a:t>
            </a:r>
            <a:r>
              <a:rPr lang="en-GB" sz="1200" b="1" u="sng" dirty="0">
                <a:latin typeface="Ink Free" panose="020F0502020204030204" pitchFamily="34" charset="0"/>
                <a:cs typeface="Ink Free" panose="020F0502020204030204" pitchFamily="34" charset="0"/>
              </a:rPr>
              <a:t>this project in particular.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7EF4222-7294-7144-BA34-50473FD87656}"/>
              </a:ext>
            </a:extLst>
          </p:cNvPr>
          <p:cNvSpPr txBox="1"/>
          <p:nvPr/>
        </p:nvSpPr>
        <p:spPr>
          <a:xfrm>
            <a:off x="9523977" y="4100339"/>
            <a:ext cx="2332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concern others this organisation has relating to </a:t>
            </a:r>
            <a:r>
              <a:rPr lang="en-GB" sz="1200" b="1" u="sng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project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63DC890-E596-2249-BD93-59A9A17A5EE5}"/>
              </a:ext>
            </a:extLst>
          </p:cNvPr>
          <p:cNvSpPr txBox="1"/>
          <p:nvPr/>
        </p:nvSpPr>
        <p:spPr>
          <a:xfrm>
            <a:off x="355507" y="1760284"/>
            <a:ext cx="2197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E.g. improved regulatory tool, related to </a:t>
            </a:r>
            <a:r>
              <a:rPr lang="en-GB" sz="1200" b="1" u="sng" dirty="0">
                <a:latin typeface="Ink Free" panose="020F0502020204030204" pitchFamily="34" charset="0"/>
                <a:cs typeface="Ink Free" panose="020F0502020204030204" pitchFamily="34" charset="0"/>
              </a:rPr>
              <a:t>this project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C6F7740-7078-1D4A-9A44-27D4DA86F017}"/>
              </a:ext>
            </a:extLst>
          </p:cNvPr>
          <p:cNvSpPr txBox="1"/>
          <p:nvPr/>
        </p:nvSpPr>
        <p:spPr>
          <a:xfrm>
            <a:off x="2877525" y="2460587"/>
            <a:ext cx="117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Modelling of implications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94F13FB-6559-954E-9C35-C892A9F8432A}"/>
              </a:ext>
            </a:extLst>
          </p:cNvPr>
          <p:cNvSpPr txBox="1"/>
          <p:nvPr/>
        </p:nvSpPr>
        <p:spPr>
          <a:xfrm>
            <a:off x="4698045" y="2317078"/>
            <a:ext cx="1445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Risk modelling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D0A99F-A013-B24B-B7BA-8DB071FFEA02}"/>
              </a:ext>
            </a:extLst>
          </p:cNvPr>
          <p:cNvSpPr txBox="1"/>
          <p:nvPr/>
        </p:nvSpPr>
        <p:spPr>
          <a:xfrm>
            <a:off x="2572403" y="4392092"/>
            <a:ext cx="144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Scientific expertise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A306C9-95C8-9E44-9C6D-4373C1CDEC83}"/>
              </a:ext>
            </a:extLst>
          </p:cNvPr>
          <p:cNvSpPr txBox="1"/>
          <p:nvPr/>
        </p:nvSpPr>
        <p:spPr>
          <a:xfrm>
            <a:off x="4239838" y="1061347"/>
            <a:ext cx="1903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‘Insertion point’ for environmental science</a:t>
            </a:r>
          </a:p>
          <a:p>
            <a:endParaRPr lang="en-GB" sz="1200" b="1" dirty="0"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55E0E55-4601-D343-9EB8-4E80A398C3D3}"/>
              </a:ext>
            </a:extLst>
          </p:cNvPr>
          <p:cNvSpPr txBox="1"/>
          <p:nvPr/>
        </p:nvSpPr>
        <p:spPr>
          <a:xfrm>
            <a:off x="345940" y="2534022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Motivation for being involved in </a:t>
            </a:r>
            <a:r>
              <a:rPr lang="en-GB" sz="1200" b="1" u="sng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project</a:t>
            </a:r>
            <a:endParaRPr lang="en-GB" sz="1200" b="1" dirty="0">
              <a:solidFill>
                <a:schemeClr val="accent6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A91028-8977-1C4B-904A-63AD2F519CE4}"/>
              </a:ext>
            </a:extLst>
          </p:cNvPr>
          <p:cNvSpPr txBox="1"/>
          <p:nvPr/>
        </p:nvSpPr>
        <p:spPr>
          <a:xfrm>
            <a:off x="1638969" y="153974"/>
            <a:ext cx="1018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LANDSCAPE: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For a specific, targeted project!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99CEB0-D022-0644-9376-1B2B3BC4158D}"/>
              </a:ext>
            </a:extLst>
          </p:cNvPr>
          <p:cNvSpPr txBox="1"/>
          <p:nvPr/>
        </p:nvSpPr>
        <p:spPr>
          <a:xfrm>
            <a:off x="6384470" y="2548242"/>
            <a:ext cx="2484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concern others might have </a:t>
            </a:r>
            <a:r>
              <a:rPr lang="en-GB" sz="1200" b="1" dirty="0" err="1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w.r.t</a:t>
            </a: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this organisation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2678D0E-3A13-1C4D-ADF3-AACC5AA4F93C}"/>
              </a:ext>
            </a:extLst>
          </p:cNvPr>
          <p:cNvSpPr txBox="1"/>
          <p:nvPr/>
        </p:nvSpPr>
        <p:spPr>
          <a:xfrm>
            <a:off x="322626" y="4787368"/>
            <a:ext cx="2243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E.g. explain an interesting phenomenon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722D4C8-A3EF-9247-B425-901D29C958FB}"/>
              </a:ext>
            </a:extLst>
          </p:cNvPr>
          <p:cNvSpPr txBox="1"/>
          <p:nvPr/>
        </p:nvSpPr>
        <p:spPr>
          <a:xfrm>
            <a:off x="1093709" y="5605403"/>
            <a:ext cx="2422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E.g. ‘Time’, if no research focus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ED6E6CD-8430-4248-9103-23D0703D2E74}"/>
              </a:ext>
            </a:extLst>
          </p:cNvPr>
          <p:cNvSpPr txBox="1"/>
          <p:nvPr/>
        </p:nvSpPr>
        <p:spPr>
          <a:xfrm>
            <a:off x="9583176" y="3024082"/>
            <a:ext cx="2302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A barrier to this organisation contributing something that might be useful to </a:t>
            </a:r>
            <a:r>
              <a:rPr lang="en-GB" sz="1200" b="1" u="sng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this project</a:t>
            </a: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</a:t>
            </a: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0931CBDC-3B9E-D841-9140-F6B0AC06F4E1}"/>
              </a:ext>
            </a:extLst>
          </p:cNvPr>
          <p:cNvSpPr/>
          <p:nvPr/>
        </p:nvSpPr>
        <p:spPr>
          <a:xfrm>
            <a:off x="7234014" y="703643"/>
            <a:ext cx="1806309" cy="179159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BB27818-DCD4-EE4E-B708-84625430F607}"/>
              </a:ext>
            </a:extLst>
          </p:cNvPr>
          <p:cNvSpPr txBox="1"/>
          <p:nvPr/>
        </p:nvSpPr>
        <p:spPr>
          <a:xfrm>
            <a:off x="4204028" y="1666783"/>
            <a:ext cx="232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Permission to use model / data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D0F16FB-3A53-234A-905B-5BBA389F7FFD}"/>
              </a:ext>
            </a:extLst>
          </p:cNvPr>
          <p:cNvCxnSpPr>
            <a:cxnSpLocks/>
          </p:cNvCxnSpPr>
          <p:nvPr/>
        </p:nvCxnSpPr>
        <p:spPr>
          <a:xfrm>
            <a:off x="4472544" y="1937255"/>
            <a:ext cx="1652976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088B618A-45F1-474C-A9F5-BAA1C0B4CEC6}"/>
              </a:ext>
            </a:extLst>
          </p:cNvPr>
          <p:cNvSpPr txBox="1"/>
          <p:nvPr/>
        </p:nvSpPr>
        <p:spPr>
          <a:xfrm>
            <a:off x="5902010" y="1104494"/>
            <a:ext cx="1253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E.g. Improved client offering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endParaRPr lang="en-GB" sz="1200" b="1" dirty="0">
              <a:solidFill>
                <a:schemeClr val="accent6">
                  <a:lumMod val="75000"/>
                </a:schemeClr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44A742B-8A73-AA45-ACB0-1EF0474BE3B2}"/>
              </a:ext>
            </a:extLst>
          </p:cNvPr>
          <p:cNvSpPr txBox="1"/>
          <p:nvPr/>
        </p:nvSpPr>
        <p:spPr>
          <a:xfrm>
            <a:off x="456172" y="5328404"/>
            <a:ext cx="2680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E.g. journal publication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77665F3-5F8D-E349-B3EF-C280DCEB80BE}"/>
              </a:ext>
            </a:extLst>
          </p:cNvPr>
          <p:cNvSpPr txBox="1"/>
          <p:nvPr/>
        </p:nvSpPr>
        <p:spPr>
          <a:xfrm>
            <a:off x="7290530" y="782473"/>
            <a:ext cx="1764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Stakeholder #3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8BA65FC-AFB4-E340-AB07-B92361318C96}"/>
              </a:ext>
            </a:extLst>
          </p:cNvPr>
          <p:cNvSpPr txBox="1"/>
          <p:nvPr/>
        </p:nvSpPr>
        <p:spPr>
          <a:xfrm>
            <a:off x="8964252" y="126265"/>
            <a:ext cx="3301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(This is considering the day-to-day ‘nuts &amp; blots’ of a particular project that has been identified as being of interest)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0E52732-12FC-F041-8093-ACEB521F9521}"/>
              </a:ext>
            </a:extLst>
          </p:cNvPr>
          <p:cNvSpPr txBox="1"/>
          <p:nvPr/>
        </p:nvSpPr>
        <p:spPr>
          <a:xfrm>
            <a:off x="1388534" y="497775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</p:spTree>
    <p:extLst>
      <p:ext uri="{BB962C8B-B14F-4D97-AF65-F5344CB8AC3E}">
        <p14:creationId xmlns:p14="http://schemas.microsoft.com/office/powerpoint/2010/main" val="2088017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nip Single Corner of Rectangle 44">
            <a:extLst>
              <a:ext uri="{FF2B5EF4-FFF2-40B4-BE49-F238E27FC236}">
                <a16:creationId xmlns:a16="http://schemas.microsoft.com/office/drawing/2014/main" id="{46C25809-1D5C-6648-8F84-C9AEC2FB53EF}"/>
              </a:ext>
            </a:extLst>
          </p:cNvPr>
          <p:cNvSpPr/>
          <p:nvPr/>
        </p:nvSpPr>
        <p:spPr>
          <a:xfrm>
            <a:off x="12513" y="4427620"/>
            <a:ext cx="2406399" cy="2430380"/>
          </a:xfrm>
          <a:prstGeom prst="snip1Rect">
            <a:avLst>
              <a:gd name="adj" fmla="val 40128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B9D50E-61A6-A74B-AE6A-8067BC4D7D65}"/>
              </a:ext>
            </a:extLst>
          </p:cNvPr>
          <p:cNvSpPr/>
          <p:nvPr/>
        </p:nvSpPr>
        <p:spPr>
          <a:xfrm>
            <a:off x="151871" y="153974"/>
            <a:ext cx="1236663" cy="4402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9E8A8-C449-0545-BA87-ECBBD9971E4C}"/>
              </a:ext>
            </a:extLst>
          </p:cNvPr>
          <p:cNvSpPr txBox="1"/>
          <p:nvPr/>
        </p:nvSpPr>
        <p:spPr>
          <a:xfrm>
            <a:off x="262202" y="189441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726237-ADEC-CD4B-B316-F7C17D7836A9}"/>
              </a:ext>
            </a:extLst>
          </p:cNvPr>
          <p:cNvSpPr txBox="1"/>
          <p:nvPr/>
        </p:nvSpPr>
        <p:spPr>
          <a:xfrm>
            <a:off x="1546909" y="143274"/>
            <a:ext cx="6847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PROJECT PLANNER: </a:t>
            </a:r>
            <a:r>
              <a:rPr lang="en-GB" sz="2400" dirty="0">
                <a:latin typeface="Ink Free" panose="020F0502020204030204" pitchFamily="34" charset="0"/>
                <a:cs typeface="Ink Free" panose="020F0502020204030204" pitchFamily="34" charset="0"/>
              </a:rPr>
              <a:t>For a specific, targeted project!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3615CE-4AA5-7E47-BC38-705FB5C18E9A}"/>
              </a:ext>
            </a:extLst>
          </p:cNvPr>
          <p:cNvSpPr txBox="1"/>
          <p:nvPr/>
        </p:nvSpPr>
        <p:spPr>
          <a:xfrm>
            <a:off x="6131620" y="2747845"/>
            <a:ext cx="211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C00000"/>
                </a:solidFill>
                <a:latin typeface="Ink Free" panose="020F0502020204030204" pitchFamily="34" charset="0"/>
              </a:rPr>
              <a:t>Barriers </a:t>
            </a:r>
            <a:r>
              <a:rPr lang="en-GB" sz="1200" b="1" u="sng" dirty="0">
                <a:solidFill>
                  <a:srgbClr val="C00000"/>
                </a:solidFill>
                <a:latin typeface="Ink Free" panose="020F0502020204030204" pitchFamily="34" charset="0"/>
              </a:rPr>
              <a:t>relating to this task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F561B7A9-6756-424D-98A8-E0812F95684F}"/>
              </a:ext>
            </a:extLst>
          </p:cNvPr>
          <p:cNvSpPr/>
          <p:nvPr/>
        </p:nvSpPr>
        <p:spPr>
          <a:xfrm>
            <a:off x="199209" y="6200615"/>
            <a:ext cx="1038523" cy="470529"/>
          </a:xfrm>
          <a:prstGeom prst="rightArrow">
            <a:avLst>
              <a:gd name="adj1" fmla="val 54413"/>
              <a:gd name="adj2" fmla="val 74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25B332-01D7-9D46-99CB-F2E3D5133FFD}"/>
              </a:ext>
            </a:extLst>
          </p:cNvPr>
          <p:cNvSpPr txBox="1"/>
          <p:nvPr/>
        </p:nvSpPr>
        <p:spPr>
          <a:xfrm>
            <a:off x="1278202" y="6147924"/>
            <a:ext cx="122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cs typeface="Ink Free" panose="020F0502020204030204" pitchFamily="34" charset="0"/>
              </a:rPr>
              <a:t>Contribution e.g. skill/data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0DB64-4FE7-6242-9360-8971413D3039}"/>
              </a:ext>
            </a:extLst>
          </p:cNvPr>
          <p:cNvSpPr txBox="1"/>
          <p:nvPr/>
        </p:nvSpPr>
        <p:spPr>
          <a:xfrm>
            <a:off x="415758" y="4427620"/>
            <a:ext cx="78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1EFF146-048A-CD4E-96C3-518C0F6D7633}"/>
              </a:ext>
            </a:extLst>
          </p:cNvPr>
          <p:cNvSpPr/>
          <p:nvPr/>
        </p:nvSpPr>
        <p:spPr>
          <a:xfrm>
            <a:off x="426305" y="5790061"/>
            <a:ext cx="158309" cy="1583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33695C-1C47-E940-B095-FEC47D35B029}"/>
              </a:ext>
            </a:extLst>
          </p:cNvPr>
          <p:cNvSpPr txBox="1"/>
          <p:nvPr/>
        </p:nvSpPr>
        <p:spPr>
          <a:xfrm>
            <a:off x="1088053" y="4845309"/>
            <a:ext cx="945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cs typeface="Ink Free" panose="020F0502020204030204" pitchFamily="34" charset="0"/>
              </a:rPr>
              <a:t>Barrier/ constraint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A2EE7E-C354-7A49-9380-28DBEED63285}"/>
              </a:ext>
            </a:extLst>
          </p:cNvPr>
          <p:cNvSpPr txBox="1"/>
          <p:nvPr/>
        </p:nvSpPr>
        <p:spPr>
          <a:xfrm>
            <a:off x="611443" y="5626723"/>
            <a:ext cx="1392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cs typeface="Ink Free" panose="020F0502020204030204" pitchFamily="34" charset="0"/>
              </a:rPr>
              <a:t>Useful output/ outcome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9C9A2A6-A1E0-1144-AF0A-4FDE9BE25411}"/>
              </a:ext>
            </a:extLst>
          </p:cNvPr>
          <p:cNvSpPr/>
          <p:nvPr/>
        </p:nvSpPr>
        <p:spPr>
          <a:xfrm>
            <a:off x="427622" y="5243518"/>
            <a:ext cx="158309" cy="158309"/>
          </a:xfrm>
          <a:prstGeom prst="ellipse">
            <a:avLst/>
          </a:prstGeom>
          <a:solidFill>
            <a:srgbClr val="D9A302"/>
          </a:solidFill>
          <a:ln>
            <a:solidFill>
              <a:srgbClr val="D9A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D671274-8C78-4D4A-B097-9AD15C578AFD}"/>
              </a:ext>
            </a:extLst>
          </p:cNvPr>
          <p:cNvSpPr txBox="1"/>
          <p:nvPr/>
        </p:nvSpPr>
        <p:spPr>
          <a:xfrm>
            <a:off x="142365" y="4939232"/>
            <a:ext cx="1203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D9A302"/>
                </a:solidFill>
                <a:cs typeface="Ink Free" panose="020F0502020204030204" pitchFamily="34" charset="0"/>
              </a:rPr>
              <a:t>Concern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926BCE1-5F99-B540-B9A9-C0044EC2C6FA}"/>
              </a:ext>
            </a:extLst>
          </p:cNvPr>
          <p:cNvSpPr/>
          <p:nvPr/>
        </p:nvSpPr>
        <p:spPr>
          <a:xfrm>
            <a:off x="2749372" y="5106919"/>
            <a:ext cx="9015005" cy="1564225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0CCCF95-79C3-8F43-9732-B033913BCB04}"/>
              </a:ext>
            </a:extLst>
          </p:cNvPr>
          <p:cNvSpPr txBox="1"/>
          <p:nvPr/>
        </p:nvSpPr>
        <p:spPr>
          <a:xfrm>
            <a:off x="6094113" y="3152129"/>
            <a:ext cx="2143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Concerns </a:t>
            </a:r>
            <a:r>
              <a:rPr lang="en-GB" sz="1200" b="1" u="sng" dirty="0">
                <a:solidFill>
                  <a:srgbClr val="D9A302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relation to these actions</a:t>
            </a:r>
            <a:endParaRPr lang="en-GB" sz="1200" b="1" dirty="0">
              <a:solidFill>
                <a:srgbClr val="D9A302"/>
              </a:solidFill>
              <a:latin typeface="Ink Free" panose="020F0502020204030204" pitchFamily="34" charset="0"/>
              <a:cs typeface="Ink Free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50FB458-2A79-234E-9078-9D42F6CBC5BB}"/>
              </a:ext>
            </a:extLst>
          </p:cNvPr>
          <p:cNvSpPr txBox="1"/>
          <p:nvPr/>
        </p:nvSpPr>
        <p:spPr>
          <a:xfrm>
            <a:off x="3062030" y="5730715"/>
            <a:ext cx="18103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Relating to hazard [JKH] …. Add initials of stakeholder this relates to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C3D772A-B469-2740-B0B0-6158F6E2E2BF}"/>
              </a:ext>
            </a:extLst>
          </p:cNvPr>
          <p:cNvSpPr txBox="1"/>
          <p:nvPr/>
        </p:nvSpPr>
        <p:spPr>
          <a:xfrm>
            <a:off x="520340" y="831140"/>
            <a:ext cx="10738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In 2-3 sentences state the objective of the project, and how an appropriate climate -&gt; implications analysis will be conducted.  This will likely use building blocks already available to the stakeholders (e.g. models, datasets). Include barriers, concerns, data/skills contributed, and identify tasks required.</a:t>
            </a: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4B44FE1A-45D8-8C44-99A5-CE53B18E3E07}"/>
              </a:ext>
            </a:extLst>
          </p:cNvPr>
          <p:cNvSpPr/>
          <p:nvPr/>
        </p:nvSpPr>
        <p:spPr>
          <a:xfrm>
            <a:off x="611442" y="2013027"/>
            <a:ext cx="1807469" cy="1697748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E2A1474-6619-AA4B-86A6-D6485FAC1AE0}"/>
              </a:ext>
            </a:extLst>
          </p:cNvPr>
          <p:cNvSpPr/>
          <p:nvPr/>
        </p:nvSpPr>
        <p:spPr>
          <a:xfrm>
            <a:off x="2662417" y="2063623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08F07D2-D919-B04E-8CC5-FD7488B70C86}"/>
              </a:ext>
            </a:extLst>
          </p:cNvPr>
          <p:cNvSpPr txBox="1"/>
          <p:nvPr/>
        </p:nvSpPr>
        <p:spPr>
          <a:xfrm>
            <a:off x="3332806" y="1469336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Hazard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E685A9E-8809-2C4A-8802-13501CE7F06F}"/>
              </a:ext>
            </a:extLst>
          </p:cNvPr>
          <p:cNvSpPr txBox="1"/>
          <p:nvPr/>
        </p:nvSpPr>
        <p:spPr>
          <a:xfrm>
            <a:off x="834778" y="1474089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Climate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C91E878-12D0-9C46-AA7A-31A404C504BD}"/>
              </a:ext>
            </a:extLst>
          </p:cNvPr>
          <p:cNvSpPr txBox="1"/>
          <p:nvPr/>
        </p:nvSpPr>
        <p:spPr>
          <a:xfrm>
            <a:off x="6340529" y="1466972"/>
            <a:ext cx="175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Risk/impact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40C02BD-563C-A945-B425-9996E6A6E641}"/>
              </a:ext>
            </a:extLst>
          </p:cNvPr>
          <p:cNvSpPr txBox="1"/>
          <p:nvPr/>
        </p:nvSpPr>
        <p:spPr>
          <a:xfrm>
            <a:off x="9745927" y="1459596"/>
            <a:ext cx="189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Implications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02A728A3-2CEC-F947-AC25-DA2179DFFCB9}"/>
              </a:ext>
            </a:extLst>
          </p:cNvPr>
          <p:cNvSpPr/>
          <p:nvPr/>
        </p:nvSpPr>
        <p:spPr>
          <a:xfrm>
            <a:off x="9152865" y="2013027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6AA29C9-6F2B-E74C-952D-29E30B33DA23}"/>
              </a:ext>
            </a:extLst>
          </p:cNvPr>
          <p:cNvSpPr/>
          <p:nvPr/>
        </p:nvSpPr>
        <p:spPr>
          <a:xfrm>
            <a:off x="5927422" y="2011838"/>
            <a:ext cx="2565662" cy="164687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E4F43BCE-158F-9C4D-91F4-529C6F3EB08A}"/>
              </a:ext>
            </a:extLst>
          </p:cNvPr>
          <p:cNvSpPr/>
          <p:nvPr/>
        </p:nvSpPr>
        <p:spPr>
          <a:xfrm>
            <a:off x="5371886" y="2628800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EF9C5E3A-BC1C-7443-9113-8456DE872CE7}"/>
              </a:ext>
            </a:extLst>
          </p:cNvPr>
          <p:cNvSpPr/>
          <p:nvPr/>
        </p:nvSpPr>
        <p:spPr>
          <a:xfrm>
            <a:off x="8611144" y="2613193"/>
            <a:ext cx="448261" cy="497415"/>
          </a:xfrm>
          <a:prstGeom prst="rightArrow">
            <a:avLst>
              <a:gd name="adj1" fmla="val 47800"/>
              <a:gd name="adj2" fmla="val 5252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9384D9E1-1B29-7F41-B996-79D9D728F35D}"/>
              </a:ext>
            </a:extLst>
          </p:cNvPr>
          <p:cNvSpPr/>
          <p:nvPr/>
        </p:nvSpPr>
        <p:spPr>
          <a:xfrm rot="16200000">
            <a:off x="6662569" y="3327173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40BC2D19-67CF-104B-8AFF-B9C32D4770E9}"/>
              </a:ext>
            </a:extLst>
          </p:cNvPr>
          <p:cNvSpPr/>
          <p:nvPr/>
        </p:nvSpPr>
        <p:spPr>
          <a:xfrm rot="16200000">
            <a:off x="3425618" y="3355549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02998061-E944-584A-ABA5-D95DF4680036}"/>
              </a:ext>
            </a:extLst>
          </p:cNvPr>
          <p:cNvSpPr/>
          <p:nvPr/>
        </p:nvSpPr>
        <p:spPr>
          <a:xfrm rot="16200000">
            <a:off x="9935463" y="3320862"/>
            <a:ext cx="1083183" cy="1953604"/>
          </a:xfrm>
          <a:prstGeom prst="rightArrow">
            <a:avLst>
              <a:gd name="adj1" fmla="val 76413"/>
              <a:gd name="adj2" fmla="val 19700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35E83B-CDD6-DD47-86E8-6CAB44BB9F4A}"/>
              </a:ext>
            </a:extLst>
          </p:cNvPr>
          <p:cNvSpPr txBox="1"/>
          <p:nvPr/>
        </p:nvSpPr>
        <p:spPr>
          <a:xfrm>
            <a:off x="6779108" y="3869012"/>
            <a:ext cx="955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Model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Skills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Data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Guidance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5309A94-EA32-4C4C-A351-29ABAC4FF15B}"/>
              </a:ext>
            </a:extLst>
          </p:cNvPr>
          <p:cNvSpPr txBox="1"/>
          <p:nvPr/>
        </p:nvSpPr>
        <p:spPr>
          <a:xfrm>
            <a:off x="8453938" y="116984"/>
            <a:ext cx="4081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(This is considering the day-to-day ‘nuts &amp; blots’ of a particular project that has been identified as being of interest)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3BA467-E75B-1841-9A72-3A5107410652}"/>
              </a:ext>
            </a:extLst>
          </p:cNvPr>
          <p:cNvSpPr/>
          <p:nvPr/>
        </p:nvSpPr>
        <p:spPr>
          <a:xfrm>
            <a:off x="506348" y="726863"/>
            <a:ext cx="10752202" cy="67759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4FA0BE8-0E5E-4C44-9C6F-A595CBC43590}"/>
              </a:ext>
            </a:extLst>
          </p:cNvPr>
          <p:cNvSpPr txBox="1"/>
          <p:nvPr/>
        </p:nvSpPr>
        <p:spPr>
          <a:xfrm>
            <a:off x="-14850" y="3946483"/>
            <a:ext cx="2351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Ink Free" panose="020F0502020204030204" pitchFamily="34" charset="0"/>
                <a:cs typeface="Ink Free" panose="020F0502020204030204" pitchFamily="34" charset="0"/>
              </a:rPr>
              <a:t>Assume motivations &amp; insertion points are already known)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80ECF88-F516-A94A-B5D7-B6C68C87532E}"/>
              </a:ext>
            </a:extLst>
          </p:cNvPr>
          <p:cNvSpPr/>
          <p:nvPr/>
        </p:nvSpPr>
        <p:spPr>
          <a:xfrm>
            <a:off x="1418514" y="5372194"/>
            <a:ext cx="158309" cy="15830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75000"/>
                </a:schemeClr>
              </a:solidFill>
              <a:highlight>
                <a:srgbClr val="008000"/>
              </a:highligh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1A0C75-E7B2-5042-9C79-E109A1FFF958}"/>
              </a:ext>
            </a:extLst>
          </p:cNvPr>
          <p:cNvSpPr txBox="1"/>
          <p:nvPr/>
        </p:nvSpPr>
        <p:spPr>
          <a:xfrm rot="16200000">
            <a:off x="-350633" y="2317155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START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DD13201-0DBF-AA4B-865E-30E605527653}"/>
              </a:ext>
            </a:extLst>
          </p:cNvPr>
          <p:cNvSpPr txBox="1"/>
          <p:nvPr/>
        </p:nvSpPr>
        <p:spPr>
          <a:xfrm rot="16200000">
            <a:off x="11236976" y="2317154"/>
            <a:ext cx="142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FINISH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CF58B75-D667-FA4B-8B38-FD516841A80A}"/>
              </a:ext>
            </a:extLst>
          </p:cNvPr>
          <p:cNvSpPr txBox="1"/>
          <p:nvPr/>
        </p:nvSpPr>
        <p:spPr>
          <a:xfrm>
            <a:off x="3176691" y="2109361"/>
            <a:ext cx="134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1A703FA-325C-7844-A7A1-8936C74DA717}"/>
              </a:ext>
            </a:extLst>
          </p:cNvPr>
          <p:cNvSpPr txBox="1"/>
          <p:nvPr/>
        </p:nvSpPr>
        <p:spPr>
          <a:xfrm>
            <a:off x="728272" y="2409619"/>
            <a:ext cx="14451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Likely, climate science will be used as an input.</a:t>
            </a:r>
          </a:p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Which data? How obtained?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67F172E-A2A9-0D4F-A0DE-05CB41201CE4}"/>
              </a:ext>
            </a:extLst>
          </p:cNvPr>
          <p:cNvSpPr txBox="1"/>
          <p:nvPr/>
        </p:nvSpPr>
        <p:spPr>
          <a:xfrm>
            <a:off x="6057928" y="2051954"/>
            <a:ext cx="2397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 </a:t>
            </a:r>
            <a:r>
              <a:rPr lang="en-GB" b="1" dirty="0"/>
              <a:t>(i.e. tasks)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8B93F83-88F1-0940-AEEF-2015227A3DEA}"/>
              </a:ext>
            </a:extLst>
          </p:cNvPr>
          <p:cNvSpPr txBox="1"/>
          <p:nvPr/>
        </p:nvSpPr>
        <p:spPr>
          <a:xfrm>
            <a:off x="6114681" y="2474046"/>
            <a:ext cx="2427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latin typeface="Ink Free" panose="020F0502020204030204" pitchFamily="34" charset="0"/>
              </a:rPr>
              <a:t>Specifically, who, what when?</a:t>
            </a:r>
            <a:endParaRPr lang="en-GB" sz="1200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256F997-3948-D547-85AD-B12157AB3C7C}"/>
              </a:ext>
            </a:extLst>
          </p:cNvPr>
          <p:cNvSpPr txBox="1"/>
          <p:nvPr/>
        </p:nvSpPr>
        <p:spPr>
          <a:xfrm>
            <a:off x="9765483" y="2005886"/>
            <a:ext cx="134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ACTIONS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D5DC01-5B09-A244-9290-E1CC0C33676A}"/>
              </a:ext>
            </a:extLst>
          </p:cNvPr>
          <p:cNvSpPr txBox="1"/>
          <p:nvPr/>
        </p:nvSpPr>
        <p:spPr>
          <a:xfrm>
            <a:off x="5419478" y="5109492"/>
            <a:ext cx="3285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>
                    <a:lumMod val="65000"/>
                  </a:schemeClr>
                </a:solidFill>
              </a:rPr>
              <a:t>OUTPUTS or outcomes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BF7B87D-CF6E-DC4E-AFED-3C97FAFAB207}"/>
              </a:ext>
            </a:extLst>
          </p:cNvPr>
          <p:cNvSpPr txBox="1"/>
          <p:nvPr/>
        </p:nvSpPr>
        <p:spPr>
          <a:xfrm>
            <a:off x="6351695" y="5908837"/>
            <a:ext cx="1810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Relating to risk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4823FB4-98BC-964D-A7C7-EDDAC65744D5}"/>
              </a:ext>
            </a:extLst>
          </p:cNvPr>
          <p:cNvSpPr txBox="1"/>
          <p:nvPr/>
        </p:nvSpPr>
        <p:spPr>
          <a:xfrm>
            <a:off x="9652895" y="5900304"/>
            <a:ext cx="1810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0" indent="-10160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Relating to Implications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678F152-9341-4549-855A-4F479D4D8201}"/>
              </a:ext>
            </a:extLst>
          </p:cNvPr>
          <p:cNvSpPr txBox="1"/>
          <p:nvPr/>
        </p:nvSpPr>
        <p:spPr>
          <a:xfrm>
            <a:off x="3657600" y="5423531"/>
            <a:ext cx="7600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>
                    <a:lumMod val="50000"/>
                  </a:schemeClr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Is there something for everyone? And, is it clear why this is an incentive for them to participate in the project?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2D6BC22-F871-8640-A3E3-A4EA688738B8}"/>
              </a:ext>
            </a:extLst>
          </p:cNvPr>
          <p:cNvSpPr txBox="1"/>
          <p:nvPr/>
        </p:nvSpPr>
        <p:spPr>
          <a:xfrm>
            <a:off x="1378679" y="441546"/>
            <a:ext cx="228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John Hillier, 2022. CC BY 4.0</a:t>
            </a:r>
          </a:p>
        </p:txBody>
      </p:sp>
    </p:spTree>
    <p:extLst>
      <p:ext uri="{BB962C8B-B14F-4D97-AF65-F5344CB8AC3E}">
        <p14:creationId xmlns:p14="http://schemas.microsoft.com/office/powerpoint/2010/main" val="2277368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5226</TotalTime>
  <Words>2242</Words>
  <Application>Microsoft Macintosh PowerPoint</Application>
  <PresentationFormat>Widescreen</PresentationFormat>
  <Paragraphs>351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Ink Free</vt:lpstr>
      <vt:lpstr>Tahoma</vt:lpstr>
      <vt:lpstr>Office Theme</vt:lpstr>
      <vt:lpstr>‘TOOLKIT’ MAPS</vt:lpstr>
      <vt:lpstr>Worked example, CASE STUDY#1, MAPS</vt:lpstr>
      <vt:lpstr>PowerPoint Presentation</vt:lpstr>
      <vt:lpstr>PowerPoint Presentation</vt:lpstr>
      <vt:lpstr>PowerPoint Presentation</vt:lpstr>
      <vt:lpstr>Guidance MAPS</vt:lpstr>
      <vt:lpstr>PowerPoint Presentation</vt:lpstr>
      <vt:lpstr>PowerPoint Presentation</vt:lpstr>
      <vt:lpstr>PowerPoint Presentation</vt:lpstr>
      <vt:lpstr>Blank MAPS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Hillier</dc:creator>
  <cp:lastModifiedBy>John Hillier</cp:lastModifiedBy>
  <cp:revision>67</cp:revision>
  <cp:lastPrinted>2021-09-30T14:46:47Z</cp:lastPrinted>
  <dcterms:created xsi:type="dcterms:W3CDTF">2021-09-21T14:47:06Z</dcterms:created>
  <dcterms:modified xsi:type="dcterms:W3CDTF">2022-03-04T12:06:25Z</dcterms:modified>
</cp:coreProperties>
</file>