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modernComment_13D_E3B847DE.xml" ContentType="application/vnd.ms-powerpoint.comments+xml"/>
  <Override PartName="/ppt/notesSlides/notesSlide9.xml" ContentType="application/vnd.openxmlformats-officedocument.presentationml.notesSlide+xml"/>
  <Override PartName="/ppt/comments/modernComment_13E_DDFABAAE.xml" ContentType="application/vnd.ms-powerpoint.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62" r:id="rId2"/>
    <p:sldId id="281" r:id="rId3"/>
    <p:sldId id="314" r:id="rId4"/>
    <p:sldId id="321" r:id="rId5"/>
    <p:sldId id="322" r:id="rId6"/>
    <p:sldId id="320" r:id="rId7"/>
    <p:sldId id="291" r:id="rId8"/>
    <p:sldId id="317" r:id="rId9"/>
    <p:sldId id="318" r:id="rId10"/>
    <p:sldId id="315" r:id="rId11"/>
    <p:sldId id="323" r:id="rId12"/>
    <p:sldId id="271" r:id="rId13"/>
    <p:sldId id="324" r:id="rId14"/>
    <p:sldId id="302" r:id="rId15"/>
    <p:sldId id="326" r:id="rId16"/>
    <p:sldId id="296" r:id="rId17"/>
    <p:sldId id="259" r:id="rId18"/>
    <p:sldId id="299" r:id="rId19"/>
    <p:sldId id="297" r:id="rId20"/>
    <p:sldId id="311" r:id="rId21"/>
    <p:sldId id="327" r:id="rId22"/>
    <p:sldId id="303" r:id="rId23"/>
    <p:sldId id="265" r:id="rId24"/>
    <p:sldId id="308" r:id="rId25"/>
    <p:sldId id="263" r:id="rId26"/>
    <p:sldId id="328" r:id="rId27"/>
    <p:sldId id="293" r:id="rId28"/>
    <p:sldId id="309" r:id="rId29"/>
    <p:sldId id="264" r:id="rId30"/>
    <p:sldId id="310" r:id="rId31"/>
    <p:sldId id="261" r:id="rId32"/>
    <p:sldId id="329" r:id="rId33"/>
    <p:sldId id="316" r:id="rId34"/>
    <p:sldId id="330" r:id="rId35"/>
    <p:sldId id="331" r:id="rId36"/>
    <p:sldId id="306" r:id="rId37"/>
    <p:sldId id="319"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BE49ACC-05CF-75EB-8322-2C7761C05F19}" name="John Hillier" initials="JH" userId="S::gyjh5@lunet.lboro.ac.uk::71d9de8b-f4a7-4698-92f3-46eb69ba16d3"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9A3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77"/>
    <p:restoredTop sz="82527"/>
  </p:normalViewPr>
  <p:slideViewPr>
    <p:cSldViewPr snapToGrid="0" snapToObjects="1">
      <p:cViewPr varScale="1">
        <p:scale>
          <a:sx n="86" d="100"/>
          <a:sy n="86" d="100"/>
        </p:scale>
        <p:origin x="158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omments/modernComment_13D_E3B847DE.xml><?xml version="1.0" encoding="utf-8"?>
<p188:cmLst xmlns:a="http://schemas.openxmlformats.org/drawingml/2006/main" xmlns:r="http://schemas.openxmlformats.org/officeDocument/2006/relationships" xmlns:p188="http://schemas.microsoft.com/office/powerpoint/2018/8/main">
  <p188:cm id="{A1CFF34C-A824-824A-B139-B93D81426E94}" authorId="{2BE49ACC-05CF-75EB-8322-2C7761C05F19}" status="resolved" created="2021-11-23T13:46:08.309">
    <ac:txMkLst xmlns:ac="http://schemas.microsoft.com/office/drawing/2013/main/command">
      <pc:docMk xmlns:pc="http://schemas.microsoft.com/office/powerpoint/2013/main/command"/>
      <pc:sldMk xmlns:pc="http://schemas.microsoft.com/office/powerpoint/2013/main/command" cId="3588026361" sldId="291"/>
      <ac:spMk id="72" creationId="{27A91028-8977-1C4B-904A-63AD2F519CE4}"/>
      <ac:txMk cp="6" len="7">
        <ac:context len="51" hash="542486635"/>
      </ac:txMk>
    </ac:txMkLst>
    <p188:txBody>
      <a:bodyPr/>
      <a:lstStyle/>
      <a:p>
        <a:r>
          <a:rPr lang="en-US"/>
          <a:t>CN suggested broadening by removing ‘multi-hazard’ from the title.  Although I still want to keep a focus on this for the workshop! (e.g. at least on question).</a:t>
        </a:r>
      </a:p>
    </p188:txBody>
  </p188:cm>
</p188:cmLst>
</file>

<file path=ppt/comments/modernComment_13E_DDFABAAE.xml><?xml version="1.0" encoding="utf-8"?>
<p188:cmLst xmlns:a="http://schemas.openxmlformats.org/drawingml/2006/main" xmlns:r="http://schemas.openxmlformats.org/officeDocument/2006/relationships" xmlns:p188="http://schemas.microsoft.com/office/powerpoint/2018/8/main">
  <p188:cm id="{8C576F3F-493E-3940-8005-51619B2382C0}" authorId="{2BE49ACC-05CF-75EB-8322-2C7761C05F19}" status="resolved" created="2021-11-23T13:46:08.309">
    <ac:txMkLst xmlns:ac="http://schemas.microsoft.com/office/drawing/2013/main/command">
      <pc:docMk xmlns:pc="http://schemas.microsoft.com/office/powerpoint/2013/main/command"/>
      <pc:sldMk xmlns:pc="http://schemas.microsoft.com/office/powerpoint/2013/main/command" cId="3588026361" sldId="291"/>
      <ac:spMk id="72" creationId="{27A91028-8977-1C4B-904A-63AD2F519CE4}"/>
      <ac:txMk cp="6" len="7">
        <ac:context len="51" hash="542486635"/>
      </ac:txMk>
    </ac:txMkLst>
    <p188:txBody>
      <a:bodyPr/>
      <a:lstStyle/>
      <a:p>
        <a:r>
          <a:rPr lang="en-US"/>
          <a:t>CN suggested broadening by removing ‘multi-hazard’ from the title.  Although I still want to keep a focus on this for the workshop! (e.g. at least on question).</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46F86B-CA57-7742-82B1-36CA73F3E077}" type="datetimeFigureOut">
              <a:rPr lang="en-GB" smtClean="0"/>
              <a:t>18/09/2023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848485-39E3-0F4B-A50B-35D7801801F2}" type="slidenum">
              <a:rPr lang="en-GB" smtClean="0"/>
              <a:t>‹#›</a:t>
            </a:fld>
            <a:endParaRPr lang="en-GB"/>
          </a:p>
        </p:txBody>
      </p:sp>
    </p:spTree>
    <p:extLst>
      <p:ext uri="{BB962C8B-B14F-4D97-AF65-F5344CB8AC3E}">
        <p14:creationId xmlns:p14="http://schemas.microsoft.com/office/powerpoint/2010/main" val="908395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Hello.  Thank you very much for coming to this workshop. The workshop is entitled </a:t>
            </a:r>
            <a:r>
              <a:rPr lang="en-GB" sz="1200" b="1" dirty="0"/>
              <a:t>Co-RISK: </a:t>
            </a:r>
            <a:r>
              <a:rPr lang="en-GB" sz="1200" b="1" u="sng" dirty="0"/>
              <a:t>Co</a:t>
            </a:r>
            <a:r>
              <a:rPr lang="en-GB" sz="1200" b="1" dirty="0"/>
              <a:t>llaborating to translate </a:t>
            </a:r>
            <a:r>
              <a:rPr lang="en-GB" sz="1200" b="1" u="sng" dirty="0"/>
              <a:t>risk</a:t>
            </a:r>
            <a:r>
              <a:rPr lang="en-GB" sz="1200" b="1" dirty="0"/>
              <a:t>-related science</a:t>
            </a:r>
            <a:r>
              <a:rPr lang="en-GB" sz="1200" b="0" dirty="0"/>
              <a:t>. Its aspiration is better use science, to translate risk-relate science into information that can be implemented in everyday decision making.  Were are here as this process is not as smooth as it might be due to a type of situation called a ‘Collective action dilemma’.  The specific topic that is driving our collective interest is co-occurring (or compounding) natural hazards, and the tension arises as the perception at least is that organisations have different different perspectives on whether they might like to see risk estimates increase or decrease.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Ink Free" panose="020F0502020204030204" pitchFamily="34" charset="0"/>
              <a:cs typeface="Ink Free"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Ink Free" panose="020F0502020204030204" pitchFamily="34" charset="0"/>
              <a:cs typeface="Ink Free"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Ink Free" panose="020F0502020204030204" pitchFamily="34" charset="0"/>
              <a:cs typeface="Ink Free"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Ink Free" panose="020F0502020204030204" pitchFamily="34" charset="0"/>
              <a:cs typeface="Ink Free"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However, Co-RISK has a bottom-up design, heavy on the practical and pragmatic, and dropping in a little bit of theory where it helps.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Ink Free" panose="020F0502020204030204" pitchFamily="34" charset="0"/>
              <a:cs typeface="Ink Free"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latin typeface="Ink Free" panose="020F0502020204030204" pitchFamily="34" charset="0"/>
                <a:cs typeface="Ink Free" panose="020F0502020204030204" pitchFamily="34" charset="0"/>
              </a:rPr>
              <a:t>You’re here today, because you have an interest in the focus topic. Likely you have some scenario or situation you’d like to know more about, and some problem you’d like a better handle on. This is what be mean by ‘bottom-up’ …. task or solution led.  And, the topic we’re focussing on is co-occurring natural hazard risk in the UK.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Ink Free" panose="020F0502020204030204" pitchFamily="34" charset="0"/>
              <a:cs typeface="Ink Free" panose="020F0502020204030204" pitchFamily="34" charset="0"/>
            </a:endParaRPr>
          </a:p>
        </p:txBody>
      </p:sp>
      <p:sp>
        <p:nvSpPr>
          <p:cNvPr id="4" name="Slide Number Placeholder 3"/>
          <p:cNvSpPr>
            <a:spLocks noGrp="1"/>
          </p:cNvSpPr>
          <p:nvPr>
            <p:ph type="sldNum" sz="quarter" idx="5"/>
          </p:nvPr>
        </p:nvSpPr>
        <p:spPr/>
        <p:txBody>
          <a:bodyPr/>
          <a:lstStyle/>
          <a:p>
            <a:fld id="{56848485-39E3-0F4B-A50B-35D7801801F2}" type="slidenum">
              <a:rPr lang="en-GB" smtClean="0"/>
              <a:t>1</a:t>
            </a:fld>
            <a:endParaRPr lang="en-GB"/>
          </a:p>
        </p:txBody>
      </p:sp>
    </p:spTree>
    <p:extLst>
      <p:ext uri="{BB962C8B-B14F-4D97-AF65-F5344CB8AC3E}">
        <p14:creationId xmlns:p14="http://schemas.microsoft.com/office/powerpoint/2010/main" val="41088533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TOGETHER ended up with a result.  The Case Study worksheet details the conclusion, but the gist is in the title “UK insurers may need to reassess their modelling assumptions”. I stress </a:t>
            </a:r>
            <a:r>
              <a:rPr lang="en-GB" i="1" dirty="0"/>
              <a:t>may</a:t>
            </a:r>
            <a:r>
              <a:rPr lang="en-GB" i="0" dirty="0"/>
              <a:t> as that’s exactly the strength of conclusion possible – it’s not constrained enough for action, but it is constrained enough to raise a flag and warrant further investigation. </a:t>
            </a:r>
            <a:r>
              <a:rPr lang="en-GB"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But</a:t>
            </a:r>
            <a:r>
              <a:rPr lang="en-GB" sz="1200" dirty="0"/>
              <a:t>, how might it be possible to replicate a project like this, and ideally make the progress smoother?</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exercise that forms the basis of this workshop is, in hindsight, what the case study team would like to have done at the start of their project, but generalized and made more broadly applicable. With such planning the process would have probably been more efficient and effective, and less reliant on strong personal relationships and good will to reach a successful outcome.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[Critical thing here, is that I’m sticking to the published material, apart from slight smoothing e.g. to shorten phrases to fit space i.e. no new material going external I think.]</a:t>
            </a:r>
          </a:p>
          <a:p>
            <a:endParaRPr lang="en-GB" dirty="0"/>
          </a:p>
        </p:txBody>
      </p:sp>
      <p:sp>
        <p:nvSpPr>
          <p:cNvPr id="4" name="Slide Number Placeholder 3"/>
          <p:cNvSpPr>
            <a:spLocks noGrp="1"/>
          </p:cNvSpPr>
          <p:nvPr>
            <p:ph type="sldNum" sz="quarter" idx="5"/>
          </p:nvPr>
        </p:nvSpPr>
        <p:spPr/>
        <p:txBody>
          <a:bodyPr/>
          <a:lstStyle/>
          <a:p>
            <a:fld id="{56848485-39E3-0F4B-A50B-35D7801801F2}" type="slidenum">
              <a:rPr lang="en-GB" smtClean="0"/>
              <a:t>10</a:t>
            </a:fld>
            <a:endParaRPr lang="en-GB"/>
          </a:p>
        </p:txBody>
      </p:sp>
    </p:spTree>
    <p:extLst>
      <p:ext uri="{BB962C8B-B14F-4D97-AF65-F5344CB8AC3E}">
        <p14:creationId xmlns:p14="http://schemas.microsoft.com/office/powerpoint/2010/main" val="2353876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t>There’s a key comment that I’d like to pick up on - '</a:t>
            </a:r>
            <a:r>
              <a:rPr lang="en-GB" sz="2400" i="1" dirty="0"/>
              <a:t>The strength of the project was the group of people involved</a:t>
            </a:r>
            <a:r>
              <a:rPr lang="en-GB" sz="2400" dirty="0"/>
              <a:t>’</a:t>
            </a:r>
          </a:p>
          <a:p>
            <a:endParaRPr lang="en-GB" sz="2400" kern="1200" dirty="0">
              <a:solidFill>
                <a:schemeClr val="tx1"/>
              </a:solidFill>
              <a:effectLst/>
              <a:latin typeface="+mn-lt"/>
              <a:ea typeface="+mn-ea"/>
              <a:cs typeface="+mn-cs"/>
            </a:endParaRPr>
          </a:p>
          <a:p>
            <a:r>
              <a:rPr lang="en-GB" sz="2400" kern="1200" dirty="0">
                <a:solidFill>
                  <a:schemeClr val="tx1"/>
                </a:solidFill>
                <a:effectLst/>
                <a:latin typeface="+mn-lt"/>
                <a:ea typeface="+mn-ea"/>
                <a:cs typeface="+mn-cs"/>
              </a:rPr>
              <a:t>To unpack this a little, the important thing about the people in case study's project team was that </a:t>
            </a:r>
            <a:r>
              <a:rPr lang="en-GB" sz="2400" i="1" kern="1200" dirty="0">
                <a:solidFill>
                  <a:schemeClr val="tx1"/>
                </a:solidFill>
                <a:effectLst/>
                <a:latin typeface="+mn-lt"/>
                <a:ea typeface="+mn-ea"/>
                <a:cs typeface="+mn-cs"/>
              </a:rPr>
              <a:t>all</a:t>
            </a:r>
            <a:r>
              <a:rPr lang="en-GB" sz="2400" kern="1200" dirty="0">
                <a:solidFill>
                  <a:schemeClr val="tx1"/>
                </a:solidFill>
                <a:effectLst/>
                <a:latin typeface="+mn-lt"/>
                <a:ea typeface="+mn-ea"/>
                <a:cs typeface="+mn-cs"/>
              </a:rPr>
              <a:t> were experienced in the hazard, risk analysis and the industrial sector. Indeed, all had worked within the sector, including the university-based scientist and the regulator. Specifically, therefore, from the start, all had a reasonable (but by no means perfect) awareness of the perspectives of the other parties involved. </a:t>
            </a:r>
          </a:p>
          <a:p>
            <a:r>
              <a:rPr lang="en-GB" sz="2400" kern="1200" dirty="0">
                <a:solidFill>
                  <a:schemeClr val="tx1"/>
                </a:solidFill>
                <a:effectLst/>
                <a:latin typeface="+mn-lt"/>
                <a:ea typeface="+mn-ea"/>
                <a:cs typeface="+mn-cs"/>
              </a:rPr>
              <a:t> </a:t>
            </a:r>
          </a:p>
          <a:p>
            <a:r>
              <a:rPr lang="en-GB" sz="2400" kern="1200" dirty="0">
                <a:solidFill>
                  <a:schemeClr val="tx1"/>
                </a:solidFill>
                <a:effectLst/>
                <a:latin typeface="+mn-lt"/>
                <a:ea typeface="+mn-ea"/>
                <a:cs typeface="+mn-cs"/>
              </a:rPr>
              <a:t>This is nice for those involved such a project, but not terribly useful if you are in the process of building long-term trusting relationships, or new to a particular sector (e.g. transport, telecommunications).  Finding some way to replicate these conditions is actually the motivation for Co-RISK. If you want to get really specific, I’ve promised to continue the flood-wind work with the rail sector and I need some mechanism to help me do this. </a:t>
            </a:r>
          </a:p>
          <a:p>
            <a:endParaRPr lang="en-GB" sz="24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200" dirty="0">
                <a:solidFill>
                  <a:schemeClr val="tx1"/>
                </a:solidFill>
                <a:effectLst/>
                <a:latin typeface="+mn-lt"/>
                <a:ea typeface="+mn-ea"/>
                <a:cs typeface="+mn-cs"/>
              </a:rPr>
              <a:t>Since most of the parties involved are in the room, we can also consider what we each got out of it. </a:t>
            </a:r>
            <a:r>
              <a:rPr lang="en-GB" sz="2400" dirty="0"/>
              <a:t>We’ll think more about motivations and positionality later. </a:t>
            </a:r>
            <a:r>
              <a:rPr lang="en-GB" sz="2400" kern="1200" dirty="0">
                <a:solidFill>
                  <a:schemeClr val="tx1"/>
                </a:solidFill>
                <a:effectLst/>
                <a:latin typeface="+mn-lt"/>
                <a:ea typeface="+mn-ea"/>
                <a:cs typeface="+mn-cs"/>
              </a:rPr>
              <a:t>I can start by saying </a:t>
            </a:r>
            <a:r>
              <a:rPr lang="en-GB" sz="2400" dirty="0"/>
              <a:t>I got a paper out of it (Hillier &amp; Dixon, 2020) that I wouldn’t have otherwise, and it is helping to demonstrate the usefulness of this strand of my research. [Open the floor to Alex ………. ]</a:t>
            </a:r>
          </a:p>
          <a:p>
            <a:endParaRPr lang="en-GB" sz="2400" kern="1200" dirty="0">
              <a:solidFill>
                <a:schemeClr val="tx1"/>
              </a:solidFill>
              <a:effectLst/>
              <a:latin typeface="+mn-lt"/>
              <a:ea typeface="+mn-ea"/>
              <a:cs typeface="+mn-cs"/>
            </a:endParaRPr>
          </a:p>
          <a:p>
            <a:endParaRPr lang="en-GB" sz="2400" b="1" dirty="0"/>
          </a:p>
        </p:txBody>
      </p:sp>
      <p:sp>
        <p:nvSpPr>
          <p:cNvPr id="4" name="Slide Number Placeholder 3"/>
          <p:cNvSpPr>
            <a:spLocks noGrp="1"/>
          </p:cNvSpPr>
          <p:nvPr>
            <p:ph type="sldNum" sz="quarter" idx="5"/>
          </p:nvPr>
        </p:nvSpPr>
        <p:spPr/>
        <p:txBody>
          <a:bodyPr/>
          <a:lstStyle/>
          <a:p>
            <a:fld id="{56848485-39E3-0F4B-A50B-35D7801801F2}" type="slidenum">
              <a:rPr lang="en-GB" smtClean="0"/>
              <a:t>11</a:t>
            </a:fld>
            <a:endParaRPr lang="en-GB"/>
          </a:p>
        </p:txBody>
      </p:sp>
    </p:spTree>
    <p:extLst>
      <p:ext uri="{BB962C8B-B14F-4D97-AF65-F5344CB8AC3E}">
        <p14:creationId xmlns:p14="http://schemas.microsoft.com/office/powerpoint/2010/main" val="3423804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project team did some self-reflection, wondering how barriers might be minimized to reproducing what we did, and thus facilitating similar projects.  </a:t>
            </a:r>
          </a:p>
          <a:p>
            <a:endParaRPr lang="en-GB" dirty="0"/>
          </a:p>
          <a:p>
            <a:r>
              <a:rPr lang="en-GB" dirty="0"/>
              <a:t>A couple of these questions are [READ] ……….. </a:t>
            </a:r>
          </a:p>
          <a:p>
            <a:endParaRPr lang="en-GB" dirty="0"/>
          </a:p>
          <a:p>
            <a:r>
              <a:rPr lang="en-GB" dirty="0"/>
              <a:t>[Slide is a means to start introducing the factors that appear in the Maps] </a:t>
            </a:r>
          </a:p>
        </p:txBody>
      </p:sp>
      <p:sp>
        <p:nvSpPr>
          <p:cNvPr id="4" name="Slide Number Placeholder 3"/>
          <p:cNvSpPr>
            <a:spLocks noGrp="1"/>
          </p:cNvSpPr>
          <p:nvPr>
            <p:ph type="sldNum" sz="quarter" idx="5"/>
          </p:nvPr>
        </p:nvSpPr>
        <p:spPr/>
        <p:txBody>
          <a:bodyPr/>
          <a:lstStyle/>
          <a:p>
            <a:fld id="{56848485-39E3-0F4B-A50B-35D7801801F2}" type="slidenum">
              <a:rPr lang="en-GB" smtClean="0"/>
              <a:t>12</a:t>
            </a:fld>
            <a:endParaRPr lang="en-GB"/>
          </a:p>
        </p:txBody>
      </p:sp>
    </p:spTree>
    <p:extLst>
      <p:ext uri="{BB962C8B-B14F-4D97-AF65-F5344CB8AC3E}">
        <p14:creationId xmlns:p14="http://schemas.microsoft.com/office/powerpoint/2010/main" val="24590466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probably a good time to talk through the schedule for today’s workshop.  We’re in the middle of this welcome and explanation block here, which will continue with quickly outlining what success will look like for the workshop today, and introducing a Case Study collaborative project we’ll be using to illustrate what’s going on throughout today, which is also the motivation for designing the workshop in the first place.</a:t>
            </a:r>
          </a:p>
          <a:p>
            <a:endParaRPr lang="en-GB" dirty="0"/>
          </a:p>
          <a:p>
            <a:r>
              <a:rPr lang="en-GB" dirty="0"/>
              <a:t>Then, we’ll switch to TASK 1, you introducing yourselves to each other, creating a list of potential projects to work up, and then selecting the 3 you’d like to actually do this for – one per table.</a:t>
            </a:r>
          </a:p>
          <a:p>
            <a:endParaRPr lang="en-GB" dirty="0"/>
          </a:p>
          <a:p>
            <a:r>
              <a:rPr lang="en-GB" dirty="0"/>
              <a:t>The assisted or facilitated working up of the projects is the guts of the workshop, starting very broadly in TASK 2, which is getting you to think about the organisations interested in collaborative projects on this type of  question, namely co-occurring hazards.</a:t>
            </a:r>
          </a:p>
          <a:p>
            <a:endParaRPr lang="en-GB" dirty="0"/>
          </a:p>
          <a:p>
            <a:r>
              <a:rPr lang="en-GB" dirty="0"/>
              <a:t>Then, after a short break …..</a:t>
            </a:r>
          </a:p>
        </p:txBody>
      </p:sp>
      <p:sp>
        <p:nvSpPr>
          <p:cNvPr id="4" name="Slide Number Placeholder 3"/>
          <p:cNvSpPr>
            <a:spLocks noGrp="1"/>
          </p:cNvSpPr>
          <p:nvPr>
            <p:ph type="sldNum" sz="quarter" idx="5"/>
          </p:nvPr>
        </p:nvSpPr>
        <p:spPr/>
        <p:txBody>
          <a:bodyPr/>
          <a:lstStyle/>
          <a:p>
            <a:fld id="{56848485-39E3-0F4B-A50B-35D7801801F2}" type="slidenum">
              <a:rPr lang="en-GB" smtClean="0"/>
              <a:t>13</a:t>
            </a:fld>
            <a:endParaRPr lang="en-GB"/>
          </a:p>
        </p:txBody>
      </p:sp>
    </p:spTree>
    <p:extLst>
      <p:ext uri="{BB962C8B-B14F-4D97-AF65-F5344CB8AC3E}">
        <p14:creationId xmlns:p14="http://schemas.microsoft.com/office/powerpoint/2010/main" val="2878091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6848485-39E3-0F4B-A50B-35D7801801F2}" type="slidenum">
              <a:rPr lang="en-GB" smtClean="0"/>
              <a:t>14</a:t>
            </a:fld>
            <a:endParaRPr lang="en-GB"/>
          </a:p>
        </p:txBody>
      </p:sp>
    </p:spTree>
    <p:extLst>
      <p:ext uri="{BB962C8B-B14F-4D97-AF65-F5344CB8AC3E}">
        <p14:creationId xmlns:p14="http://schemas.microsoft.com/office/powerpoint/2010/main" val="4571815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probably a good time to talk through the schedule for today’s workshop.  We’re in the middle of this welcome and explanation block here, which will continue with quickly outlining what success will look like for the workshop today, and introducing a Case Study collaborative project we’ll be using to illustrate what’s going on throughout today, which is also the motivation for designing the workshop in the first place.</a:t>
            </a:r>
          </a:p>
          <a:p>
            <a:endParaRPr lang="en-GB" dirty="0"/>
          </a:p>
          <a:p>
            <a:r>
              <a:rPr lang="en-GB" dirty="0"/>
              <a:t>Then, we’ll switch to TASK 1, you introducing yourselves to each other, creating a list of potential projects to work up, and then selecting the 3 you’d like to actually do this for – one per table.</a:t>
            </a:r>
          </a:p>
          <a:p>
            <a:endParaRPr lang="en-GB" dirty="0"/>
          </a:p>
          <a:p>
            <a:r>
              <a:rPr lang="en-GB" dirty="0"/>
              <a:t>The assisted or facilitated working up of the projects is the guts of the workshop, starting very broadly in TASK 2, which is getting you to think about the organisations interested in collaborative projects on this type of  question, namely co-occurring hazards.</a:t>
            </a:r>
          </a:p>
          <a:p>
            <a:endParaRPr lang="en-GB" dirty="0"/>
          </a:p>
          <a:p>
            <a:r>
              <a:rPr lang="en-GB" dirty="0"/>
              <a:t>Then, after a short break …..</a:t>
            </a:r>
          </a:p>
        </p:txBody>
      </p:sp>
      <p:sp>
        <p:nvSpPr>
          <p:cNvPr id="4" name="Slide Number Placeholder 3"/>
          <p:cNvSpPr>
            <a:spLocks noGrp="1"/>
          </p:cNvSpPr>
          <p:nvPr>
            <p:ph type="sldNum" sz="quarter" idx="5"/>
          </p:nvPr>
        </p:nvSpPr>
        <p:spPr/>
        <p:txBody>
          <a:bodyPr/>
          <a:lstStyle/>
          <a:p>
            <a:fld id="{56848485-39E3-0F4B-A50B-35D7801801F2}" type="slidenum">
              <a:rPr lang="en-GB" smtClean="0"/>
              <a:t>15</a:t>
            </a:fld>
            <a:endParaRPr lang="en-GB"/>
          </a:p>
        </p:txBody>
      </p:sp>
    </p:spTree>
    <p:extLst>
      <p:ext uri="{BB962C8B-B14F-4D97-AF65-F5344CB8AC3E}">
        <p14:creationId xmlns:p14="http://schemas.microsoft.com/office/powerpoint/2010/main" val="3818927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Now, to the real business. Seeing if we can create projects for co-occurring risks that can translate some science.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first of three steps is to look at the organizational landscape relating to our broad area of interest, why you turned up to this workshop, in this case: </a:t>
            </a:r>
            <a:r>
              <a:rPr lang="en-GB" sz="1200" i="1" kern="1200" dirty="0">
                <a:solidFill>
                  <a:schemeClr val="tx1"/>
                </a:solidFill>
                <a:effectLst/>
                <a:latin typeface="+mn-lt"/>
                <a:ea typeface="+mn-ea"/>
                <a:cs typeface="+mn-cs"/>
              </a:rPr>
              <a:t>UK co-occurring natural hazard insurance risks.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kern="1200" dirty="0">
                <a:solidFill>
                  <a:schemeClr val="tx1"/>
                </a:solidFill>
                <a:effectLst/>
                <a:latin typeface="+mn-lt"/>
                <a:ea typeface="+mn-ea"/>
                <a:cs typeface="+mn-cs"/>
              </a:rPr>
              <a:t>We’re going to be thinking of this in terms of what type of organisation to include and why. And, by thinking about this thing called positionality, which is the viewpoint an organisation has and how it can or cannot act.  After some thinking we’ve broken down the factors that make up positionality into a number of categories, in no particular order [read the 6 bullet points]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Map is at the broad, strategic level. Try to keep things general. For Map 1, all stick to the same broad area e.g. </a:t>
            </a:r>
            <a:r>
              <a:rPr lang="en-GB" sz="1200" i="1" kern="1200" dirty="0">
                <a:solidFill>
                  <a:schemeClr val="tx1"/>
                </a:solidFill>
                <a:effectLst/>
                <a:latin typeface="+mn-lt"/>
                <a:ea typeface="+mn-ea"/>
                <a:cs typeface="+mn-cs"/>
              </a:rPr>
              <a:t>UK co-occurring natural hazard risks</a:t>
            </a:r>
            <a:r>
              <a:rPr lang="en-GB" sz="1200" kern="1200" dirty="0">
                <a:solidFill>
                  <a:schemeClr val="tx1"/>
                </a:solidFill>
                <a:effectLst/>
                <a:latin typeface="+mn-lt"/>
                <a:ea typeface="+mn-ea"/>
                <a:cs typeface="+mn-cs"/>
              </a:rPr>
              <a:t> to give the workshop a focus (so that participants have a shared interest). We get more detailed in Maps 2 &amp; 3, as you can see at the bottom, moving form broad and general to concrete and specific.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848485-39E3-0F4B-A50B-35D7801801F2}" type="slidenum">
              <a:rPr lang="en-GB" smtClean="0"/>
              <a:t>16</a:t>
            </a:fld>
            <a:endParaRPr lang="en-GB"/>
          </a:p>
        </p:txBody>
      </p:sp>
    </p:spTree>
    <p:extLst>
      <p:ext uri="{BB962C8B-B14F-4D97-AF65-F5344CB8AC3E}">
        <p14:creationId xmlns:p14="http://schemas.microsoft.com/office/powerpoint/2010/main" val="1278565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strategic motivations at play for the project in Case Study #1 ‘TOGETHER’.  Illustratively, I have the motivation of a regulator as ‘improved regulatory tools’, and the Broker’s motivation as ‘Improved client offering’.  At this level, pretty uncontroversial stuff, but useful to write down.</a:t>
            </a:r>
          </a:p>
          <a:p>
            <a:endParaRPr lang="en-GB" dirty="0"/>
          </a:p>
          <a:p>
            <a:r>
              <a:rPr lang="en-GB" dirty="0"/>
              <a:t>[Perhaps spend a little more time on this, perhaps taking questions, as they don’t get this in the Case Study #1 handout (</a:t>
            </a:r>
            <a:r>
              <a:rPr lang="en-GB" dirty="0" err="1"/>
              <a:t>i</a:t>
            </a:r>
            <a:r>
              <a:rPr lang="en-GB" dirty="0"/>
              <a:t>) to keep it concise and (ii) to stop it affecting their thought processes too much.</a:t>
            </a:r>
          </a:p>
          <a:p>
            <a:endParaRPr lang="en-GB" dirty="0"/>
          </a:p>
        </p:txBody>
      </p:sp>
      <p:sp>
        <p:nvSpPr>
          <p:cNvPr id="4" name="Slide Number Placeholder 3"/>
          <p:cNvSpPr>
            <a:spLocks noGrp="1"/>
          </p:cNvSpPr>
          <p:nvPr>
            <p:ph type="sldNum" sz="quarter" idx="5"/>
          </p:nvPr>
        </p:nvSpPr>
        <p:spPr/>
        <p:txBody>
          <a:bodyPr/>
          <a:lstStyle/>
          <a:p>
            <a:fld id="{56848485-39E3-0F4B-A50B-35D7801801F2}" type="slidenum">
              <a:rPr lang="en-GB" smtClean="0"/>
              <a:t>17</a:t>
            </a:fld>
            <a:endParaRPr lang="en-GB"/>
          </a:p>
        </p:txBody>
      </p:sp>
    </p:spTree>
    <p:extLst>
      <p:ext uri="{BB962C8B-B14F-4D97-AF65-F5344CB8AC3E}">
        <p14:creationId xmlns:p14="http://schemas.microsoft.com/office/powerpoint/2010/main" val="1085818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latin typeface="+mn-lt"/>
              </a:rPr>
              <a:t>So, Map 1 is about “</a:t>
            </a:r>
            <a:r>
              <a:rPr lang="en-GB" sz="1200" b="0" i="1" dirty="0">
                <a:latin typeface="+mn-lt"/>
              </a:rPr>
              <a:t>Who are the types of people you need to involve? Why? And, what is their positionality?”  </a:t>
            </a:r>
            <a:r>
              <a:rPr lang="en-GB" sz="1200" b="0" i="0" dirty="0">
                <a:latin typeface="+mn-lt"/>
              </a:rPr>
              <a:t>Whilst you’re considering this, I’ll be prompting you with a few questions along the lines of the following </a:t>
            </a:r>
          </a:p>
          <a:p>
            <a:endParaRPr lang="en-GB" sz="1200" b="0" i="0" dirty="0">
              <a:latin typeface="+mn-lt"/>
            </a:endParaRPr>
          </a:p>
          <a:p>
            <a:r>
              <a:rPr lang="en-GB" sz="1200" b="0" i="0" dirty="0">
                <a:latin typeface="+mn-lt"/>
              </a:rPr>
              <a:t>Read questions – drawn from list in [2_Toolkit_Checklist_tips_1.3.docx]</a:t>
            </a:r>
            <a:endParaRPr lang="en-US" b="0" i="1" dirty="0"/>
          </a:p>
        </p:txBody>
      </p:sp>
      <p:sp>
        <p:nvSpPr>
          <p:cNvPr id="4" name="Slide Number Placeholder 3"/>
          <p:cNvSpPr>
            <a:spLocks noGrp="1"/>
          </p:cNvSpPr>
          <p:nvPr>
            <p:ph type="sldNum" sz="quarter" idx="5"/>
          </p:nvPr>
        </p:nvSpPr>
        <p:spPr/>
        <p:txBody>
          <a:bodyPr/>
          <a:lstStyle/>
          <a:p>
            <a:fld id="{56848485-39E3-0F4B-A50B-35D7801801F2}" type="slidenum">
              <a:rPr lang="en-GB" smtClean="0"/>
              <a:t>18</a:t>
            </a:fld>
            <a:endParaRPr lang="en-GB"/>
          </a:p>
        </p:txBody>
      </p:sp>
    </p:spTree>
    <p:extLst>
      <p:ext uri="{BB962C8B-B14F-4D97-AF65-F5344CB8AC3E}">
        <p14:creationId xmlns:p14="http://schemas.microsoft.com/office/powerpoint/2010/main" val="1476977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this is guidance relating to this kind of ‘Map’ that I’ll leave on screen as you’re filling out your blank versions.  [Pick a couple of aspects, but not too many – that would get boring and overly guide the answers]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Outline logistics of the next 20 mins filling in this map – see [2_Toolkit_Checklist_tips_1.3.docx]</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10 mins in groups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5 mins feedback from groups [1 statement, 1 question per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5 mins further to refine Map 1.</a:t>
            </a:r>
          </a:p>
          <a:p>
            <a:endParaRPr lang="en-GB" dirty="0"/>
          </a:p>
        </p:txBody>
      </p:sp>
      <p:sp>
        <p:nvSpPr>
          <p:cNvPr id="4" name="Slide Number Placeholder 3"/>
          <p:cNvSpPr>
            <a:spLocks noGrp="1"/>
          </p:cNvSpPr>
          <p:nvPr>
            <p:ph type="sldNum" sz="quarter" idx="5"/>
          </p:nvPr>
        </p:nvSpPr>
        <p:spPr/>
        <p:txBody>
          <a:bodyPr/>
          <a:lstStyle/>
          <a:p>
            <a:fld id="{56848485-39E3-0F4B-A50B-35D7801801F2}" type="slidenum">
              <a:rPr lang="en-GB" smtClean="0"/>
              <a:t>19</a:t>
            </a:fld>
            <a:endParaRPr lang="en-GB"/>
          </a:p>
        </p:txBody>
      </p:sp>
    </p:spTree>
    <p:extLst>
      <p:ext uri="{BB962C8B-B14F-4D97-AF65-F5344CB8AC3E}">
        <p14:creationId xmlns:p14="http://schemas.microsoft.com/office/powerpoint/2010/main" val="4108853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A</a:t>
            </a:r>
            <a:r>
              <a:rPr lang="en-GB" sz="1200" dirty="0"/>
              <a:t> </a:t>
            </a:r>
            <a:r>
              <a:rPr lang="en-US" dirty="0"/>
              <a:t>collective action dilemma </a:t>
            </a:r>
            <a:r>
              <a:rPr lang="en-GB" sz="1200" dirty="0"/>
              <a:t>is a situation in which all individuals would be better off cooperating but [might] fail to do so because of conflicting interests. This is a well-established social science theory, outlined in a couple of papers to the right – one is a</a:t>
            </a:r>
            <a:r>
              <a:rPr lang="en-US" dirty="0"/>
              <a:t> classic reference, and the other an introductory text if you want to know more.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More practically, there are a couple of examples – (1) a first example is climate change, none of us are particularly keen on dramatic man-made climate change, yet the problem is how to arrange for us to take the right actions, like perhaps not flying anywhere on holiday. A second example (2) is the sustainable energy transition, the difficultly is that it can initially be more troublesome and expensive, so again the problem is how to get us all to take the mutually beneficial action.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My point here is that, after we’re finished today, you may be able to think of other opportunities for applying the Co-RISK tool. </a:t>
            </a:r>
          </a:p>
        </p:txBody>
      </p:sp>
      <p:sp>
        <p:nvSpPr>
          <p:cNvPr id="4" name="Slide Number Placeholder 3"/>
          <p:cNvSpPr>
            <a:spLocks noGrp="1"/>
          </p:cNvSpPr>
          <p:nvPr>
            <p:ph type="sldNum" sz="quarter" idx="5"/>
          </p:nvPr>
        </p:nvSpPr>
        <p:spPr/>
        <p:txBody>
          <a:bodyPr/>
          <a:lstStyle/>
          <a:p>
            <a:fld id="{56848485-39E3-0F4B-A50B-35D7801801F2}" type="slidenum">
              <a:rPr lang="en-GB" smtClean="0"/>
              <a:t>2</a:t>
            </a:fld>
            <a:endParaRPr lang="en-GB"/>
          </a:p>
        </p:txBody>
      </p:sp>
    </p:spTree>
    <p:extLst>
      <p:ext uri="{BB962C8B-B14F-4D97-AF65-F5344CB8AC3E}">
        <p14:creationId xmlns:p14="http://schemas.microsoft.com/office/powerpoint/2010/main" val="31082046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56848485-39E3-0F4B-A50B-35D7801801F2}" type="slidenum">
              <a:rPr lang="en-GB" smtClean="0"/>
              <a:t>20</a:t>
            </a:fld>
            <a:endParaRPr lang="en-GB"/>
          </a:p>
        </p:txBody>
      </p:sp>
    </p:spTree>
    <p:extLst>
      <p:ext uri="{BB962C8B-B14F-4D97-AF65-F5344CB8AC3E}">
        <p14:creationId xmlns:p14="http://schemas.microsoft.com/office/powerpoint/2010/main" val="40012710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In TASK 3 you’ll focus in on mapping potential partners, data, contributions and the like for a specific project.</a:t>
            </a:r>
          </a:p>
          <a:p>
            <a:endParaRPr lang="en-GB" dirty="0"/>
          </a:p>
          <a:p>
            <a:r>
              <a:rPr lang="en-GB" dirty="0"/>
              <a:t>In TASK 4, you’ll end up adding detail by trying to plan out tasks that’ll make the project actually work, building to a final informal ‘pitch’ of your project to the room to see who has the best project.  To make it a bit less like school, everyone gets a vote and the winning team gets to pick first from the three boxes of chocolates that I’ve got as prizes. </a:t>
            </a:r>
          </a:p>
        </p:txBody>
      </p:sp>
      <p:sp>
        <p:nvSpPr>
          <p:cNvPr id="4" name="Slide Number Placeholder 3"/>
          <p:cNvSpPr>
            <a:spLocks noGrp="1"/>
          </p:cNvSpPr>
          <p:nvPr>
            <p:ph type="sldNum" sz="quarter" idx="5"/>
          </p:nvPr>
        </p:nvSpPr>
        <p:spPr/>
        <p:txBody>
          <a:bodyPr/>
          <a:lstStyle/>
          <a:p>
            <a:fld id="{56848485-39E3-0F4B-A50B-35D7801801F2}" type="slidenum">
              <a:rPr lang="en-GB" smtClean="0"/>
              <a:t>21</a:t>
            </a:fld>
            <a:endParaRPr lang="en-GB"/>
          </a:p>
        </p:txBody>
      </p:sp>
    </p:spTree>
    <p:extLst>
      <p:ext uri="{BB962C8B-B14F-4D97-AF65-F5344CB8AC3E}">
        <p14:creationId xmlns:p14="http://schemas.microsoft.com/office/powerpoint/2010/main" val="31947506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Now, we’re going to look at the project landscape relating to the specific question of interest that your group has been allocated.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themes around positionality are repeated, but it’s time to add in some detail. Who specifically, in terms of organisations, would you want to involve and why? Not enough detail to give away any secrets, but enough to start drilling down to understand what a project might consist of.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56848485-39E3-0F4B-A50B-35D7801801F2}" type="slidenum">
              <a:rPr lang="en-GB" smtClean="0"/>
              <a:t>22</a:t>
            </a:fld>
            <a:endParaRPr lang="en-GB"/>
          </a:p>
        </p:txBody>
      </p:sp>
    </p:spTree>
    <p:extLst>
      <p:ext uri="{BB962C8B-B14F-4D97-AF65-F5344CB8AC3E}">
        <p14:creationId xmlns:p14="http://schemas.microsoft.com/office/powerpoint/2010/main" val="36790947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feeds into the day to day, or operational, considerations of a particular project.  Illustratively, talking about Case study #1, now I name the regulator as the PRA, note the specific tool of the General Insurance Stress tests, and flag that the university-based scientist still really needs a journal publication out of this ‘publish or perish and all that’.  </a:t>
            </a:r>
          </a:p>
          <a:p>
            <a:endParaRPr lang="en-GB" dirty="0"/>
          </a:p>
          <a:p>
            <a:r>
              <a:rPr lang="en-GB" dirty="0"/>
              <a:t>You have this in the handout for Case Study #1, but please don’t spend all your time reading and not writing.</a:t>
            </a:r>
          </a:p>
        </p:txBody>
      </p:sp>
      <p:sp>
        <p:nvSpPr>
          <p:cNvPr id="4" name="Slide Number Placeholder 3"/>
          <p:cNvSpPr>
            <a:spLocks noGrp="1"/>
          </p:cNvSpPr>
          <p:nvPr>
            <p:ph type="sldNum" sz="quarter" idx="5"/>
          </p:nvPr>
        </p:nvSpPr>
        <p:spPr/>
        <p:txBody>
          <a:bodyPr/>
          <a:lstStyle/>
          <a:p>
            <a:fld id="{56848485-39E3-0F4B-A50B-35D7801801F2}" type="slidenum">
              <a:rPr lang="en-GB" smtClean="0"/>
              <a:t>23</a:t>
            </a:fld>
            <a:endParaRPr lang="en-GB"/>
          </a:p>
        </p:txBody>
      </p:sp>
    </p:spTree>
    <p:extLst>
      <p:ext uri="{BB962C8B-B14F-4D97-AF65-F5344CB8AC3E}">
        <p14:creationId xmlns:p14="http://schemas.microsoft.com/office/powerpoint/2010/main" val="6566231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latin typeface="+mn-lt"/>
              </a:rPr>
              <a:t>So, Map 2 is about “</a:t>
            </a:r>
            <a:r>
              <a:rPr lang="en-GB" sz="1200" b="0" i="1" dirty="0">
                <a:latin typeface="+mn-lt"/>
              </a:rPr>
              <a:t>Who specifically would you intend to involve? Why? And, what is their positionality i.e. motivations, concerns etc ……?” </a:t>
            </a:r>
            <a:r>
              <a:rPr lang="en-GB" sz="1200" b="0" i="0" dirty="0">
                <a:latin typeface="+mn-lt"/>
              </a:rPr>
              <a:t>Again, I’ll be chipping in with prompts such as these, and each group will get a chance to add your own thoughts.</a:t>
            </a:r>
          </a:p>
          <a:p>
            <a:endParaRPr lang="en-GB" sz="1200" b="0" i="0" dirty="0">
              <a:latin typeface="+mn-lt"/>
            </a:endParaRPr>
          </a:p>
          <a:p>
            <a:r>
              <a:rPr lang="en-GB" sz="1200" b="0" i="0" dirty="0">
                <a:latin typeface="+mn-lt"/>
              </a:rPr>
              <a:t>Read questions – drawn from list in [2_Toolkit_Checklist_tips_1.3.docx]</a:t>
            </a:r>
            <a:endParaRPr lang="en-US" b="0" i="1" dirty="0"/>
          </a:p>
        </p:txBody>
      </p:sp>
      <p:sp>
        <p:nvSpPr>
          <p:cNvPr id="4" name="Slide Number Placeholder 3"/>
          <p:cNvSpPr>
            <a:spLocks noGrp="1"/>
          </p:cNvSpPr>
          <p:nvPr>
            <p:ph type="sldNum" sz="quarter" idx="5"/>
          </p:nvPr>
        </p:nvSpPr>
        <p:spPr/>
        <p:txBody>
          <a:bodyPr/>
          <a:lstStyle/>
          <a:p>
            <a:fld id="{56848485-39E3-0F4B-A50B-35D7801801F2}" type="slidenum">
              <a:rPr lang="en-GB" smtClean="0"/>
              <a:t>24</a:t>
            </a:fld>
            <a:endParaRPr lang="en-GB"/>
          </a:p>
        </p:txBody>
      </p:sp>
    </p:spTree>
    <p:extLst>
      <p:ext uri="{BB962C8B-B14F-4D97-AF65-F5344CB8AC3E}">
        <p14:creationId xmlns:p14="http://schemas.microsoft.com/office/powerpoint/2010/main" val="14396148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this is guidance relating to this kind of ‘Map’ that I’ll leave on screen as you’re filling out your blank versions.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Outline logistics of the next 20 mins filling in this map – see [2_Toolkit_Checklist_tips_1.3.docx]</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10 mins in groups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5 mins feedback from groups [1 statement, 1 question per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5 mins further to refine Map 1.</a:t>
            </a:r>
          </a:p>
          <a:p>
            <a:endParaRPr lang="en-GB" dirty="0"/>
          </a:p>
        </p:txBody>
      </p:sp>
      <p:sp>
        <p:nvSpPr>
          <p:cNvPr id="4" name="Slide Number Placeholder 3"/>
          <p:cNvSpPr>
            <a:spLocks noGrp="1"/>
          </p:cNvSpPr>
          <p:nvPr>
            <p:ph type="sldNum" sz="quarter" idx="5"/>
          </p:nvPr>
        </p:nvSpPr>
        <p:spPr/>
        <p:txBody>
          <a:bodyPr/>
          <a:lstStyle/>
          <a:p>
            <a:fld id="{56848485-39E3-0F4B-A50B-35D7801801F2}" type="slidenum">
              <a:rPr lang="en-GB" smtClean="0"/>
              <a:t>25</a:t>
            </a:fld>
            <a:endParaRPr lang="en-GB"/>
          </a:p>
        </p:txBody>
      </p:sp>
    </p:spTree>
    <p:extLst>
      <p:ext uri="{BB962C8B-B14F-4D97-AF65-F5344CB8AC3E}">
        <p14:creationId xmlns:p14="http://schemas.microsoft.com/office/powerpoint/2010/main" val="22624473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In TASK 3 you’ll focus in on mapping potential partners, data, contributions and the like for a specific project.</a:t>
            </a:r>
          </a:p>
          <a:p>
            <a:endParaRPr lang="en-GB" dirty="0"/>
          </a:p>
          <a:p>
            <a:r>
              <a:rPr lang="en-GB" dirty="0"/>
              <a:t>In TASK 4, you’ll end up adding detail by trying to plan out tasks that’ll make the project actually work, building to a final informal ‘pitch’ of your project to the room to see who has the best project.  To make it a bit less like school, everyone gets a vote and the winning team gets to pick first from the three boxes of chocolates that I’ve got as prizes. </a:t>
            </a:r>
          </a:p>
        </p:txBody>
      </p:sp>
      <p:sp>
        <p:nvSpPr>
          <p:cNvPr id="4" name="Slide Number Placeholder 3"/>
          <p:cNvSpPr>
            <a:spLocks noGrp="1"/>
          </p:cNvSpPr>
          <p:nvPr>
            <p:ph type="sldNum" sz="quarter" idx="5"/>
          </p:nvPr>
        </p:nvSpPr>
        <p:spPr/>
        <p:txBody>
          <a:bodyPr/>
          <a:lstStyle/>
          <a:p>
            <a:fld id="{56848485-39E3-0F4B-A50B-35D7801801F2}" type="slidenum">
              <a:rPr lang="en-GB" smtClean="0"/>
              <a:t>26</a:t>
            </a:fld>
            <a:endParaRPr lang="en-GB"/>
          </a:p>
        </p:txBody>
      </p:sp>
    </p:spTree>
    <p:extLst>
      <p:ext uri="{BB962C8B-B14F-4D97-AF65-F5344CB8AC3E}">
        <p14:creationId xmlns:p14="http://schemas.microsoft.com/office/powerpoint/2010/main" val="6884494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And, how does this fit with exactly how you are going to make this project work? What we are advocating here is that it is beneficial to think of this in terms of a multi-hazard risk framework, but one that is designed to fits the situation that you’re interested in? It appears to be a useful means of positioning the flow of work, tasks and where the various partners fit into the process of solving the problem.</a:t>
            </a:r>
          </a:p>
          <a:p>
            <a:endParaRPr lang="en-US" dirty="0"/>
          </a:p>
          <a:p>
            <a:r>
              <a:rPr lang="en-US" dirty="0"/>
              <a:t>In short, our answer lies in some more mapping in Map 3.</a:t>
            </a:r>
          </a:p>
          <a:p>
            <a:endParaRPr lang="en-US" dirty="0"/>
          </a:p>
          <a:p>
            <a:r>
              <a:rPr lang="en-US" dirty="0"/>
              <a:t>The design of Map 3 draws inspiration from multi-hazard risk frameworks. But, it’s a way of getting of getting from the first reaction of ‘</a:t>
            </a:r>
            <a:r>
              <a:rPr lang="en-US" i="1" dirty="0"/>
              <a:t>Oh heck, yet another multi-hazard risk framework that probably doesn’t map exactly to what I’m doing</a:t>
            </a:r>
            <a:r>
              <a:rPr lang="en-US" dirty="0"/>
              <a:t>’ to something suited for purpose; a bottom-up, task driven, quick and pragmatic make you own framework ‘tool’ if you like.</a:t>
            </a:r>
          </a:p>
          <a:p>
            <a:endParaRPr lang="en-US" dirty="0"/>
          </a:p>
          <a:p>
            <a:r>
              <a:rPr lang="en-US" dirty="0"/>
              <a:t>Without any criticism I’ll start at climate, with a framework from a recent scientific paper. It’s heavy on climate, good at hazard, but starts to fade of in terms of usable risk metrics and implication. [perhaps talk a little about the diagram if time]</a:t>
            </a:r>
          </a:p>
          <a:p>
            <a:endParaRPr lang="en-US" dirty="0"/>
          </a:p>
          <a:p>
            <a:endParaRPr lang="en-US" dirty="0"/>
          </a:p>
        </p:txBody>
      </p:sp>
      <p:sp>
        <p:nvSpPr>
          <p:cNvPr id="4" name="Slide Number Placeholder 3"/>
          <p:cNvSpPr>
            <a:spLocks noGrp="1"/>
          </p:cNvSpPr>
          <p:nvPr>
            <p:ph type="sldNum" sz="quarter" idx="5"/>
          </p:nvPr>
        </p:nvSpPr>
        <p:spPr/>
        <p:txBody>
          <a:bodyPr/>
          <a:lstStyle/>
          <a:p>
            <a:fld id="{56848485-39E3-0F4B-A50B-35D7801801F2}" type="slidenum">
              <a:rPr lang="en-GB" smtClean="0"/>
              <a:t>27</a:t>
            </a:fld>
            <a:endParaRPr lang="en-GB"/>
          </a:p>
        </p:txBody>
      </p:sp>
    </p:spTree>
    <p:extLst>
      <p:ext uri="{BB962C8B-B14F-4D97-AF65-F5344CB8AC3E}">
        <p14:creationId xmlns:p14="http://schemas.microsoft.com/office/powerpoint/2010/main" val="8625449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And, again, without any criticism, I’ll now move onto a recent insurance sector paper as an example. It wizzes to get to hazard, and is strong on risk and impact, and even gets onto what I’m calling ‘implications’, which is where things that start to matter to senior decision makers start to come in such as ‘Capital Requirements’ or how much money the business needs to keep trading legally and prudently.  However, a regulation may wish to carry on implications further to the right still.</a:t>
            </a:r>
          </a:p>
        </p:txBody>
      </p:sp>
      <p:sp>
        <p:nvSpPr>
          <p:cNvPr id="4" name="Slide Number Placeholder 3"/>
          <p:cNvSpPr>
            <a:spLocks noGrp="1"/>
          </p:cNvSpPr>
          <p:nvPr>
            <p:ph type="sldNum" sz="quarter" idx="5"/>
          </p:nvPr>
        </p:nvSpPr>
        <p:spPr/>
        <p:txBody>
          <a:bodyPr/>
          <a:lstStyle/>
          <a:p>
            <a:fld id="{56848485-39E3-0F4B-A50B-35D7801801F2}" type="slidenum">
              <a:rPr lang="en-GB" smtClean="0"/>
              <a:t>28</a:t>
            </a:fld>
            <a:endParaRPr lang="en-GB"/>
          </a:p>
        </p:txBody>
      </p:sp>
    </p:spTree>
    <p:extLst>
      <p:ext uri="{BB962C8B-B14F-4D97-AF65-F5344CB8AC3E}">
        <p14:creationId xmlns:p14="http://schemas.microsoft.com/office/powerpoint/2010/main" val="12294723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Now, all I’m asking of you is to put these two diagrams together, and work out how to make it work in a project! </a:t>
            </a:r>
            <a:r>
              <a:rPr lang="en-GB" dirty="0"/>
              <a:t>What gives you a chance is that you are (or should be) focussing around a very specific topic and outcome that you’ve identified in Map 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As the basis for this project framework, I’ve picked a flow that apes the type of diagram or roadmap to from climate to risk that appears in documents such as the recent ‘Insuring the climate transition’. This is the day to day, or operational, considerations of a particular project.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However, to give you hope, I highlight what this looked like for the TOGTHER project.  Actually I lie.  This is the kind of plan that we might have benefitted from creating at the start of TOGETHER.  We could have done it at the start I think, and it might have put us on a more direct path, and we would have relied less on the very high levels of mutual understanding and goodwill in that particular team.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You have this in Case Study #1, but I’ll flag a couple of elements to give you an idea of what might be useful [do this, keeping relative brief].</a:t>
            </a:r>
          </a:p>
        </p:txBody>
      </p:sp>
      <p:sp>
        <p:nvSpPr>
          <p:cNvPr id="4" name="Slide Number Placeholder 3"/>
          <p:cNvSpPr>
            <a:spLocks noGrp="1"/>
          </p:cNvSpPr>
          <p:nvPr>
            <p:ph type="sldNum" sz="quarter" idx="5"/>
          </p:nvPr>
        </p:nvSpPr>
        <p:spPr/>
        <p:txBody>
          <a:bodyPr/>
          <a:lstStyle/>
          <a:p>
            <a:fld id="{56848485-39E3-0F4B-A50B-35D7801801F2}" type="slidenum">
              <a:rPr lang="en-GB" smtClean="0"/>
              <a:t>29</a:t>
            </a:fld>
            <a:endParaRPr lang="en-GB"/>
          </a:p>
        </p:txBody>
      </p:sp>
    </p:spTree>
    <p:extLst>
      <p:ext uri="{BB962C8B-B14F-4D97-AF65-F5344CB8AC3E}">
        <p14:creationId xmlns:p14="http://schemas.microsoft.com/office/powerpoint/2010/main" val="4040731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dirty="0">
                <a:solidFill>
                  <a:schemeClr val="tx1"/>
                </a:solidFill>
                <a:effectLst/>
                <a:latin typeface="+mn-lt"/>
                <a:ea typeface="+mn-ea"/>
                <a:cs typeface="+mn-cs"/>
              </a:rPr>
              <a:t>So, Co-RISK, what is it? It’s designed to be a</a:t>
            </a:r>
            <a:r>
              <a:rPr lang="en-GB" sz="1200" dirty="0"/>
              <a:t>n accessible (i.e. paper-based), easily used ‘toolkit’ that is tailored to translating risk-related natural hazard science. There are many project planning frameworks, but this endeavour is specific to projects that translate science into actionable information relating to natural hazard risk. Its </a:t>
            </a:r>
            <a:r>
              <a:rPr lang="en-GB" sz="1200" b="0" dirty="0"/>
              <a:t>philosophy</a:t>
            </a:r>
            <a:r>
              <a:rPr lang="en-GB" sz="1200" b="1" dirty="0"/>
              <a:t> b</a:t>
            </a:r>
            <a:r>
              <a:rPr lang="en-GB" sz="1200" dirty="0"/>
              <a:t>ottom-up (i.e. driven by real tasks/needs), aiming at usable outputs, that is to say that it’s not something that has it’s origin in some academic theory or other.  It wants to get a job done better.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endParaRPr lang="en-GB" sz="1200" b="0" kern="1200" dirty="0">
              <a:solidFill>
                <a:schemeClr val="tx1"/>
              </a:solidFill>
              <a:effectLst/>
              <a:latin typeface="+mn-lt"/>
              <a:ea typeface="+mn-ea"/>
              <a:cs typeface="+mn-cs"/>
            </a:endParaRPr>
          </a:p>
          <a:p>
            <a:endParaRPr lang="en-GB"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6848485-39E3-0F4B-A50B-35D7801801F2}" type="slidenum">
              <a:rPr lang="en-GB" smtClean="0"/>
              <a:t>3</a:t>
            </a:fld>
            <a:endParaRPr lang="en-GB"/>
          </a:p>
        </p:txBody>
      </p:sp>
    </p:spTree>
    <p:extLst>
      <p:ext uri="{BB962C8B-B14F-4D97-AF65-F5344CB8AC3E}">
        <p14:creationId xmlns:p14="http://schemas.microsoft.com/office/powerpoint/2010/main" val="24736615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latin typeface="+mn-lt"/>
              </a:rPr>
              <a:t>So, Map 2 is about “</a:t>
            </a:r>
            <a:r>
              <a:rPr lang="en-GB" sz="1200" b="0" i="1" dirty="0">
                <a:latin typeface="+mn-lt"/>
              </a:rPr>
              <a:t>Who specifically would you intend to involve? Why? And, what is their positionality i.e. motivations, concerns etc ……?” </a:t>
            </a:r>
            <a:r>
              <a:rPr lang="en-GB" sz="1200" b="0" i="0" dirty="0">
                <a:latin typeface="+mn-lt"/>
              </a:rPr>
              <a:t>Again, I’ll be chipping in with prompts such as these, and each group will get a chance to add your own thoughts.</a:t>
            </a:r>
          </a:p>
        </p:txBody>
      </p:sp>
      <p:sp>
        <p:nvSpPr>
          <p:cNvPr id="4" name="Slide Number Placeholder 3"/>
          <p:cNvSpPr>
            <a:spLocks noGrp="1"/>
          </p:cNvSpPr>
          <p:nvPr>
            <p:ph type="sldNum" sz="quarter" idx="5"/>
          </p:nvPr>
        </p:nvSpPr>
        <p:spPr/>
        <p:txBody>
          <a:bodyPr/>
          <a:lstStyle/>
          <a:p>
            <a:fld id="{56848485-39E3-0F4B-A50B-35D7801801F2}" type="slidenum">
              <a:rPr lang="en-GB" smtClean="0"/>
              <a:t>30</a:t>
            </a:fld>
            <a:endParaRPr lang="en-GB"/>
          </a:p>
        </p:txBody>
      </p:sp>
    </p:spTree>
    <p:extLst>
      <p:ext uri="{BB962C8B-B14F-4D97-AF65-F5344CB8AC3E}">
        <p14:creationId xmlns:p14="http://schemas.microsoft.com/office/powerpoint/2010/main" val="21598949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day to day, or operational translated into actions and a plan of working, determining a sequence of necessary actions and who will do them to achieve the </a:t>
            </a:r>
            <a:r>
              <a:rPr lang="en-GB" dirty="0" err="1"/>
              <a:t>outomes</a:t>
            </a:r>
            <a:r>
              <a:rPr lang="en-GB" dirty="0"/>
              <a:t>.</a:t>
            </a:r>
          </a:p>
        </p:txBody>
      </p:sp>
      <p:sp>
        <p:nvSpPr>
          <p:cNvPr id="4" name="Slide Number Placeholder 3"/>
          <p:cNvSpPr>
            <a:spLocks noGrp="1"/>
          </p:cNvSpPr>
          <p:nvPr>
            <p:ph type="sldNum" sz="quarter" idx="5"/>
          </p:nvPr>
        </p:nvSpPr>
        <p:spPr/>
        <p:txBody>
          <a:bodyPr/>
          <a:lstStyle/>
          <a:p>
            <a:fld id="{56848485-39E3-0F4B-A50B-35D7801801F2}" type="slidenum">
              <a:rPr lang="en-GB" smtClean="0"/>
              <a:t>31</a:t>
            </a:fld>
            <a:endParaRPr lang="en-GB"/>
          </a:p>
        </p:txBody>
      </p:sp>
    </p:spTree>
    <p:extLst>
      <p:ext uri="{BB962C8B-B14F-4D97-AF65-F5344CB8AC3E}">
        <p14:creationId xmlns:p14="http://schemas.microsoft.com/office/powerpoint/2010/main" val="25426595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In TASK 3 you’ll focus in on mapping potential partners, data, contributions and the like for a specific project.</a:t>
            </a:r>
          </a:p>
          <a:p>
            <a:endParaRPr lang="en-GB" dirty="0"/>
          </a:p>
          <a:p>
            <a:r>
              <a:rPr lang="en-GB" dirty="0"/>
              <a:t>In TASK 4, you’ll end up adding detail by trying to plan out tasks that’ll make the project actually work, building to a final informal ‘pitch’ of your project to the room to see who has the best project.  To make it a bit less like school, everyone gets a vote and the winning team gets to pick first from the three boxes of chocolates that I’ve got as prizes. </a:t>
            </a:r>
          </a:p>
        </p:txBody>
      </p:sp>
      <p:sp>
        <p:nvSpPr>
          <p:cNvPr id="4" name="Slide Number Placeholder 3"/>
          <p:cNvSpPr>
            <a:spLocks noGrp="1"/>
          </p:cNvSpPr>
          <p:nvPr>
            <p:ph type="sldNum" sz="quarter" idx="5"/>
          </p:nvPr>
        </p:nvSpPr>
        <p:spPr/>
        <p:txBody>
          <a:bodyPr/>
          <a:lstStyle/>
          <a:p>
            <a:fld id="{56848485-39E3-0F4B-A50B-35D7801801F2}" type="slidenum">
              <a:rPr lang="en-GB" smtClean="0"/>
              <a:t>32</a:t>
            </a:fld>
            <a:endParaRPr lang="en-GB"/>
          </a:p>
        </p:txBody>
      </p:sp>
    </p:spTree>
    <p:extLst>
      <p:ext uri="{BB962C8B-B14F-4D97-AF65-F5344CB8AC3E}">
        <p14:creationId xmlns:p14="http://schemas.microsoft.com/office/powerpoint/2010/main" val="30138484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solidFill>
                  <a:srgbClr val="0070C0"/>
                </a:solidFill>
              </a:rPr>
              <a:t>We’re nearly there, but I’ve one last thing to ask of you.  Please fill in the evaluation!</a:t>
            </a:r>
            <a:endParaRPr lang="en-GB" sz="1200" b="0" dirty="0">
              <a:solidFill>
                <a:srgbClr val="0070C0"/>
              </a:solidFill>
            </a:endParaRPr>
          </a:p>
        </p:txBody>
      </p:sp>
      <p:sp>
        <p:nvSpPr>
          <p:cNvPr id="4" name="Slide Number Placeholder 3"/>
          <p:cNvSpPr>
            <a:spLocks noGrp="1"/>
          </p:cNvSpPr>
          <p:nvPr>
            <p:ph type="sldNum" sz="quarter" idx="5"/>
          </p:nvPr>
        </p:nvSpPr>
        <p:spPr/>
        <p:txBody>
          <a:bodyPr/>
          <a:lstStyle/>
          <a:p>
            <a:fld id="{56848485-39E3-0F4B-A50B-35D7801801F2}" type="slidenum">
              <a:rPr lang="en-GB" smtClean="0"/>
              <a:t>33</a:t>
            </a:fld>
            <a:endParaRPr lang="en-GB"/>
          </a:p>
        </p:txBody>
      </p:sp>
    </p:spTree>
    <p:extLst>
      <p:ext uri="{BB962C8B-B14F-4D97-AF65-F5344CB8AC3E}">
        <p14:creationId xmlns:p14="http://schemas.microsoft.com/office/powerpoint/2010/main" val="10840063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rgbClr val="0070C0"/>
              </a:solidFill>
            </a:endParaRPr>
          </a:p>
        </p:txBody>
      </p:sp>
      <p:sp>
        <p:nvSpPr>
          <p:cNvPr id="4" name="Slide Number Placeholder 3"/>
          <p:cNvSpPr>
            <a:spLocks noGrp="1"/>
          </p:cNvSpPr>
          <p:nvPr>
            <p:ph type="sldNum" sz="quarter" idx="5"/>
          </p:nvPr>
        </p:nvSpPr>
        <p:spPr/>
        <p:txBody>
          <a:bodyPr/>
          <a:lstStyle/>
          <a:p>
            <a:fld id="{56848485-39E3-0F4B-A50B-35D7801801F2}" type="slidenum">
              <a:rPr lang="en-GB" smtClean="0"/>
              <a:t>34</a:t>
            </a:fld>
            <a:endParaRPr lang="en-GB"/>
          </a:p>
        </p:txBody>
      </p:sp>
    </p:spTree>
    <p:extLst>
      <p:ext uri="{BB962C8B-B14F-4D97-AF65-F5344CB8AC3E}">
        <p14:creationId xmlns:p14="http://schemas.microsoft.com/office/powerpoint/2010/main" val="29272632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rgbClr val="0070C0"/>
              </a:solidFill>
            </a:endParaRPr>
          </a:p>
        </p:txBody>
      </p:sp>
      <p:sp>
        <p:nvSpPr>
          <p:cNvPr id="4" name="Slide Number Placeholder 3"/>
          <p:cNvSpPr>
            <a:spLocks noGrp="1"/>
          </p:cNvSpPr>
          <p:nvPr>
            <p:ph type="sldNum" sz="quarter" idx="5"/>
          </p:nvPr>
        </p:nvSpPr>
        <p:spPr/>
        <p:txBody>
          <a:bodyPr/>
          <a:lstStyle/>
          <a:p>
            <a:fld id="{56848485-39E3-0F4B-A50B-35D7801801F2}" type="slidenum">
              <a:rPr lang="en-GB" smtClean="0"/>
              <a:t>35</a:t>
            </a:fld>
            <a:endParaRPr lang="en-GB"/>
          </a:p>
        </p:txBody>
      </p:sp>
    </p:spTree>
    <p:extLst>
      <p:ext uri="{BB962C8B-B14F-4D97-AF65-F5344CB8AC3E}">
        <p14:creationId xmlns:p14="http://schemas.microsoft.com/office/powerpoint/2010/main" val="17930167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rgbClr val="0070C0"/>
              </a:solidFill>
            </a:endParaRPr>
          </a:p>
        </p:txBody>
      </p:sp>
      <p:sp>
        <p:nvSpPr>
          <p:cNvPr id="4" name="Slide Number Placeholder 3"/>
          <p:cNvSpPr>
            <a:spLocks noGrp="1"/>
          </p:cNvSpPr>
          <p:nvPr>
            <p:ph type="sldNum" sz="quarter" idx="5"/>
          </p:nvPr>
        </p:nvSpPr>
        <p:spPr/>
        <p:txBody>
          <a:bodyPr/>
          <a:lstStyle/>
          <a:p>
            <a:fld id="{56848485-39E3-0F4B-A50B-35D7801801F2}" type="slidenum">
              <a:rPr lang="en-GB" smtClean="0"/>
              <a:t>36</a:t>
            </a:fld>
            <a:endParaRPr lang="en-GB"/>
          </a:p>
        </p:txBody>
      </p:sp>
    </p:spTree>
    <p:extLst>
      <p:ext uri="{BB962C8B-B14F-4D97-AF65-F5344CB8AC3E}">
        <p14:creationId xmlns:p14="http://schemas.microsoft.com/office/powerpoint/2010/main" val="26179811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rgbClr val="0070C0"/>
              </a:solidFill>
            </a:endParaRPr>
          </a:p>
        </p:txBody>
      </p:sp>
      <p:sp>
        <p:nvSpPr>
          <p:cNvPr id="4" name="Slide Number Placeholder 3"/>
          <p:cNvSpPr>
            <a:spLocks noGrp="1"/>
          </p:cNvSpPr>
          <p:nvPr>
            <p:ph type="sldNum" sz="quarter" idx="5"/>
          </p:nvPr>
        </p:nvSpPr>
        <p:spPr/>
        <p:txBody>
          <a:bodyPr/>
          <a:lstStyle/>
          <a:p>
            <a:fld id="{56848485-39E3-0F4B-A50B-35D7801801F2}" type="slidenum">
              <a:rPr lang="en-GB" smtClean="0"/>
              <a:t>37</a:t>
            </a:fld>
            <a:endParaRPr lang="en-GB"/>
          </a:p>
        </p:txBody>
      </p:sp>
    </p:spTree>
    <p:extLst>
      <p:ext uri="{BB962C8B-B14F-4D97-AF65-F5344CB8AC3E}">
        <p14:creationId xmlns:p14="http://schemas.microsoft.com/office/powerpoint/2010/main" val="3964765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probably a good time to talk through the schedule for today’s workshop.  We’re in the middle of this welcome and explanation block here, which will continue with quickly outlining what success will look like for the workshop today, and introducing a Case Study collaborative project we’ll be using to illustrate what’s going on throughout today, which is also the motivation for designing the workshop in the first place.</a:t>
            </a:r>
          </a:p>
          <a:p>
            <a:endParaRPr lang="en-GB" dirty="0"/>
          </a:p>
          <a:p>
            <a:r>
              <a:rPr lang="en-GB" dirty="0"/>
              <a:t>Then, we’ll switch to TASK 1, you introducing yourselves to each other, creating a list of potential projects to work up, and then selecting the 3 you’d like to actually do this for – one per table.</a:t>
            </a:r>
          </a:p>
          <a:p>
            <a:endParaRPr lang="en-GB" dirty="0"/>
          </a:p>
          <a:p>
            <a:r>
              <a:rPr lang="en-GB" dirty="0"/>
              <a:t>The assisted or facilitated working up of the projects is the guts of the workshop, starting very broadly in TASK 2, which is getting you to think about the organisations interested in collaborative projects on this type of  question, namely co-occurring hazards.</a:t>
            </a:r>
          </a:p>
          <a:p>
            <a:endParaRPr lang="en-GB" dirty="0"/>
          </a:p>
          <a:p>
            <a:r>
              <a:rPr lang="en-GB" dirty="0"/>
              <a:t>Then, after a short break …..</a:t>
            </a:r>
          </a:p>
        </p:txBody>
      </p:sp>
      <p:sp>
        <p:nvSpPr>
          <p:cNvPr id="4" name="Slide Number Placeholder 3"/>
          <p:cNvSpPr>
            <a:spLocks noGrp="1"/>
          </p:cNvSpPr>
          <p:nvPr>
            <p:ph type="sldNum" sz="quarter" idx="5"/>
          </p:nvPr>
        </p:nvSpPr>
        <p:spPr/>
        <p:txBody>
          <a:bodyPr/>
          <a:lstStyle/>
          <a:p>
            <a:fld id="{56848485-39E3-0F4B-A50B-35D7801801F2}" type="slidenum">
              <a:rPr lang="en-GB" smtClean="0"/>
              <a:t>4</a:t>
            </a:fld>
            <a:endParaRPr lang="en-GB"/>
          </a:p>
        </p:txBody>
      </p:sp>
    </p:spTree>
    <p:extLst>
      <p:ext uri="{BB962C8B-B14F-4D97-AF65-F5344CB8AC3E}">
        <p14:creationId xmlns:p14="http://schemas.microsoft.com/office/powerpoint/2010/main" val="1281541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In TASK 3 you’ll focus in on mapping potential partners, data, contributions and the like for a specific project.</a:t>
            </a:r>
          </a:p>
          <a:p>
            <a:endParaRPr lang="en-GB" dirty="0"/>
          </a:p>
          <a:p>
            <a:r>
              <a:rPr lang="en-GB" dirty="0"/>
              <a:t>In TASK 4, you’ll end up adding detail by trying to plan out tasks that’ll make the project actually work, building to a final informal ‘pitch’ of your project to the room to see who has the best project.  To make it a bit less like school, everyone gets a vote and the winning team gets to pick first from the three boxes of chocolates that I’ve got as prizes. </a:t>
            </a:r>
          </a:p>
        </p:txBody>
      </p:sp>
      <p:sp>
        <p:nvSpPr>
          <p:cNvPr id="4" name="Slide Number Placeholder 3"/>
          <p:cNvSpPr>
            <a:spLocks noGrp="1"/>
          </p:cNvSpPr>
          <p:nvPr>
            <p:ph type="sldNum" sz="quarter" idx="5"/>
          </p:nvPr>
        </p:nvSpPr>
        <p:spPr/>
        <p:txBody>
          <a:bodyPr/>
          <a:lstStyle/>
          <a:p>
            <a:fld id="{56848485-39E3-0F4B-A50B-35D7801801F2}" type="slidenum">
              <a:rPr lang="en-GB" smtClean="0"/>
              <a:t>5</a:t>
            </a:fld>
            <a:endParaRPr lang="en-GB"/>
          </a:p>
        </p:txBody>
      </p:sp>
    </p:spTree>
    <p:extLst>
      <p:ext uri="{BB962C8B-B14F-4D97-AF65-F5344CB8AC3E}">
        <p14:creationId xmlns:p14="http://schemas.microsoft.com/office/powerpoint/2010/main" val="2668002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the end, what will success for </a:t>
            </a:r>
            <a:r>
              <a:rPr lang="en-GB" sz="1200" b="0" dirty="0">
                <a:cs typeface="Ink Free" panose="020F0502020204030204" pitchFamily="34" charset="0"/>
              </a:rPr>
              <a:t>Co-RISK ‘toolkit’ workshop today?</a:t>
            </a:r>
            <a:endParaRPr lang="en-GB" b="0" dirty="0"/>
          </a:p>
        </p:txBody>
      </p:sp>
      <p:sp>
        <p:nvSpPr>
          <p:cNvPr id="4" name="Slide Number Placeholder 3"/>
          <p:cNvSpPr>
            <a:spLocks noGrp="1"/>
          </p:cNvSpPr>
          <p:nvPr>
            <p:ph type="sldNum" sz="quarter" idx="5"/>
          </p:nvPr>
        </p:nvSpPr>
        <p:spPr/>
        <p:txBody>
          <a:bodyPr/>
          <a:lstStyle/>
          <a:p>
            <a:fld id="{56848485-39E3-0F4B-A50B-35D7801801F2}" type="slidenum">
              <a:rPr lang="en-GB" smtClean="0"/>
              <a:t>6</a:t>
            </a:fld>
            <a:endParaRPr lang="en-GB"/>
          </a:p>
        </p:txBody>
      </p:sp>
    </p:spTree>
    <p:extLst>
      <p:ext uri="{BB962C8B-B14F-4D97-AF65-F5344CB8AC3E}">
        <p14:creationId xmlns:p14="http://schemas.microsoft.com/office/powerpoint/2010/main" val="1825564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t>Now, to illustrate the type of project that might be possible on co-occurring hazards I’m going to introduce a case study.  It’s one that we’ll use throughout the workshop for illustration.</a:t>
            </a:r>
          </a:p>
          <a:p>
            <a:endParaRPr lang="en-GB" sz="1200" b="0" dirty="0"/>
          </a:p>
          <a:p>
            <a:r>
              <a:rPr lang="en-GB" sz="1200" b="0" dirty="0"/>
              <a:t>‘TOGETHER’ – </a:t>
            </a:r>
            <a:r>
              <a:rPr lang="en-GB" sz="1200" b="0" i="1" dirty="0"/>
              <a:t>Might</a:t>
            </a:r>
            <a:r>
              <a:rPr lang="en-GB" sz="1200" b="0" dirty="0"/>
              <a:t> co-occurring flooding and extreme wind in the UK represent a material influence on insurers solvency?</a:t>
            </a:r>
          </a:p>
          <a:p>
            <a:endParaRPr lang="en-GB" sz="1200" b="1" dirty="0"/>
          </a:p>
          <a:p>
            <a:r>
              <a:rPr lang="en-GB" dirty="0"/>
              <a:t>There was a clearly defined need for TOGETHER [read].  But, getting various parties to come together and to get something done is non-trivial.</a:t>
            </a:r>
          </a:p>
          <a:p>
            <a:endParaRPr lang="en-GB" dirty="0"/>
          </a:p>
        </p:txBody>
      </p:sp>
      <p:sp>
        <p:nvSpPr>
          <p:cNvPr id="4" name="Slide Number Placeholder 3"/>
          <p:cNvSpPr>
            <a:spLocks noGrp="1"/>
          </p:cNvSpPr>
          <p:nvPr>
            <p:ph type="sldNum" sz="quarter" idx="5"/>
          </p:nvPr>
        </p:nvSpPr>
        <p:spPr/>
        <p:txBody>
          <a:bodyPr/>
          <a:lstStyle/>
          <a:p>
            <a:fld id="{56848485-39E3-0F4B-A50B-35D7801801F2}" type="slidenum">
              <a:rPr lang="en-GB" smtClean="0"/>
              <a:t>7</a:t>
            </a:fld>
            <a:endParaRPr lang="en-GB"/>
          </a:p>
        </p:txBody>
      </p:sp>
    </p:spTree>
    <p:extLst>
      <p:ext uri="{BB962C8B-B14F-4D97-AF65-F5344CB8AC3E}">
        <p14:creationId xmlns:p14="http://schemas.microsoft.com/office/powerpoint/2010/main" val="13308848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got some science done. [Talk about this slide, perhaps very briefly, depending on time]</a:t>
            </a:r>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56848485-39E3-0F4B-A50B-35D7801801F2}" type="slidenum">
              <a:rPr lang="en-GB" smtClean="0"/>
              <a:t>8</a:t>
            </a:fld>
            <a:endParaRPr lang="en-GB"/>
          </a:p>
        </p:txBody>
      </p:sp>
    </p:spTree>
    <p:extLst>
      <p:ext uri="{BB962C8B-B14F-4D97-AF65-F5344CB8AC3E}">
        <p14:creationId xmlns:p14="http://schemas.microsoft.com/office/powerpoint/2010/main" val="4270631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Some modelling of risk was done, and then this was in turn assessed in terms of the implications of that risk (i.e. solvency), </a:t>
            </a:r>
            <a:r>
              <a:rPr lang="en-GB" sz="1200" b="1" u="sng" dirty="0"/>
              <a:t>and an agreed interpretation reached</a:t>
            </a:r>
            <a:r>
              <a:rPr lang="en-GB" sz="1200" dirty="0"/>
              <a:t>.</a:t>
            </a:r>
          </a:p>
          <a:p>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This last part is perhaps the most remarkable as it means that the project had managed to work its way through the collective action dilemma to a mutually agreeable result despite potential differences e.g. a regulator might tend to want to regulate, whilst a firm may well not want additional regulation.</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56848485-39E3-0F4B-A50B-35D7801801F2}" type="slidenum">
              <a:rPr lang="en-GB" smtClean="0"/>
              <a:t>9</a:t>
            </a:fld>
            <a:endParaRPr lang="en-GB"/>
          </a:p>
        </p:txBody>
      </p:sp>
    </p:spTree>
    <p:extLst>
      <p:ext uri="{BB962C8B-B14F-4D97-AF65-F5344CB8AC3E}">
        <p14:creationId xmlns:p14="http://schemas.microsoft.com/office/powerpoint/2010/main" val="15408868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18C66-5C44-754C-9F8D-B633CFF585B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5D132F7E-D069-3947-B52C-BE2F57FEFD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4BC18063-1141-5D40-A5C2-4C54E8482A9D}"/>
              </a:ext>
            </a:extLst>
          </p:cNvPr>
          <p:cNvSpPr>
            <a:spLocks noGrp="1"/>
          </p:cNvSpPr>
          <p:nvPr>
            <p:ph type="dt" sz="half" idx="10"/>
          </p:nvPr>
        </p:nvSpPr>
        <p:spPr/>
        <p:txBody>
          <a:bodyPr/>
          <a:lstStyle/>
          <a:p>
            <a:fld id="{C69E3B02-E23D-8F4C-ADF2-958CDB4BCABC}" type="datetimeFigureOut">
              <a:rPr lang="en-GB" smtClean="0"/>
              <a:t>18/09/2023</a:t>
            </a:fld>
            <a:endParaRPr lang="en-GB"/>
          </a:p>
        </p:txBody>
      </p:sp>
      <p:sp>
        <p:nvSpPr>
          <p:cNvPr id="5" name="Footer Placeholder 4">
            <a:extLst>
              <a:ext uri="{FF2B5EF4-FFF2-40B4-BE49-F238E27FC236}">
                <a16:creationId xmlns:a16="http://schemas.microsoft.com/office/drawing/2014/main" id="{33B12A51-F196-CB42-98BF-2F131E0B16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604D2C-6968-0A4F-A42D-AD59A972F9A1}"/>
              </a:ext>
            </a:extLst>
          </p:cNvPr>
          <p:cNvSpPr>
            <a:spLocks noGrp="1"/>
          </p:cNvSpPr>
          <p:nvPr>
            <p:ph type="sldNum" sz="quarter" idx="12"/>
          </p:nvPr>
        </p:nvSpPr>
        <p:spPr/>
        <p:txBody>
          <a:bodyPr/>
          <a:lstStyle/>
          <a:p>
            <a:fld id="{FDB3B93E-63BA-FC4E-A081-B1B569DC7C23}" type="slidenum">
              <a:rPr lang="en-GB" smtClean="0"/>
              <a:t>‹#›</a:t>
            </a:fld>
            <a:endParaRPr lang="en-GB"/>
          </a:p>
        </p:txBody>
      </p:sp>
    </p:spTree>
    <p:extLst>
      <p:ext uri="{BB962C8B-B14F-4D97-AF65-F5344CB8AC3E}">
        <p14:creationId xmlns:p14="http://schemas.microsoft.com/office/powerpoint/2010/main" val="1438092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1F28E-303B-BA45-82B1-AF95E9D9B256}"/>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C810291A-96A7-2049-84A3-086CB7695E7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2EFDC02-EE92-7044-AE7B-4756E1CB84E7}"/>
              </a:ext>
            </a:extLst>
          </p:cNvPr>
          <p:cNvSpPr>
            <a:spLocks noGrp="1"/>
          </p:cNvSpPr>
          <p:nvPr>
            <p:ph type="dt" sz="half" idx="10"/>
          </p:nvPr>
        </p:nvSpPr>
        <p:spPr/>
        <p:txBody>
          <a:bodyPr/>
          <a:lstStyle/>
          <a:p>
            <a:fld id="{C69E3B02-E23D-8F4C-ADF2-958CDB4BCABC}" type="datetimeFigureOut">
              <a:rPr lang="en-GB" smtClean="0"/>
              <a:t>18/09/2023</a:t>
            </a:fld>
            <a:endParaRPr lang="en-GB"/>
          </a:p>
        </p:txBody>
      </p:sp>
      <p:sp>
        <p:nvSpPr>
          <p:cNvPr id="5" name="Footer Placeholder 4">
            <a:extLst>
              <a:ext uri="{FF2B5EF4-FFF2-40B4-BE49-F238E27FC236}">
                <a16:creationId xmlns:a16="http://schemas.microsoft.com/office/drawing/2014/main" id="{287F247C-E842-6345-B268-1DF6B59D73F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4EEE9DA-7ACA-BD4F-B45F-5B51E432F162}"/>
              </a:ext>
            </a:extLst>
          </p:cNvPr>
          <p:cNvSpPr>
            <a:spLocks noGrp="1"/>
          </p:cNvSpPr>
          <p:nvPr>
            <p:ph type="sldNum" sz="quarter" idx="12"/>
          </p:nvPr>
        </p:nvSpPr>
        <p:spPr/>
        <p:txBody>
          <a:bodyPr/>
          <a:lstStyle/>
          <a:p>
            <a:fld id="{FDB3B93E-63BA-FC4E-A081-B1B569DC7C23}" type="slidenum">
              <a:rPr lang="en-GB" smtClean="0"/>
              <a:t>‹#›</a:t>
            </a:fld>
            <a:endParaRPr lang="en-GB"/>
          </a:p>
        </p:txBody>
      </p:sp>
    </p:spTree>
    <p:extLst>
      <p:ext uri="{BB962C8B-B14F-4D97-AF65-F5344CB8AC3E}">
        <p14:creationId xmlns:p14="http://schemas.microsoft.com/office/powerpoint/2010/main" val="277463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5BEBE4-DF38-7040-AA19-F284CD6F22F4}"/>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2CBD007B-FDF0-C142-B4BE-C385ED95A5B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B88F702-40BF-9047-8ACD-3B2B4F561ABE}"/>
              </a:ext>
            </a:extLst>
          </p:cNvPr>
          <p:cNvSpPr>
            <a:spLocks noGrp="1"/>
          </p:cNvSpPr>
          <p:nvPr>
            <p:ph type="dt" sz="half" idx="10"/>
          </p:nvPr>
        </p:nvSpPr>
        <p:spPr/>
        <p:txBody>
          <a:bodyPr/>
          <a:lstStyle/>
          <a:p>
            <a:fld id="{C69E3B02-E23D-8F4C-ADF2-958CDB4BCABC}" type="datetimeFigureOut">
              <a:rPr lang="en-GB" smtClean="0"/>
              <a:t>18/09/2023</a:t>
            </a:fld>
            <a:endParaRPr lang="en-GB"/>
          </a:p>
        </p:txBody>
      </p:sp>
      <p:sp>
        <p:nvSpPr>
          <p:cNvPr id="5" name="Footer Placeholder 4">
            <a:extLst>
              <a:ext uri="{FF2B5EF4-FFF2-40B4-BE49-F238E27FC236}">
                <a16:creationId xmlns:a16="http://schemas.microsoft.com/office/drawing/2014/main" id="{11826760-7ED2-E34E-B1F1-42E671480F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9A7BA0-765E-C847-80A4-E5773FF151EF}"/>
              </a:ext>
            </a:extLst>
          </p:cNvPr>
          <p:cNvSpPr>
            <a:spLocks noGrp="1"/>
          </p:cNvSpPr>
          <p:nvPr>
            <p:ph type="sldNum" sz="quarter" idx="12"/>
          </p:nvPr>
        </p:nvSpPr>
        <p:spPr/>
        <p:txBody>
          <a:bodyPr/>
          <a:lstStyle/>
          <a:p>
            <a:fld id="{FDB3B93E-63BA-FC4E-A081-B1B569DC7C23}" type="slidenum">
              <a:rPr lang="en-GB" smtClean="0"/>
              <a:t>‹#›</a:t>
            </a:fld>
            <a:endParaRPr lang="en-GB"/>
          </a:p>
        </p:txBody>
      </p:sp>
    </p:spTree>
    <p:extLst>
      <p:ext uri="{BB962C8B-B14F-4D97-AF65-F5344CB8AC3E}">
        <p14:creationId xmlns:p14="http://schemas.microsoft.com/office/powerpoint/2010/main" val="1613774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C02BF-FD75-BE42-B1E1-8CF917821E0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495052C-23F1-D447-84D9-1E852536FF8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181A4B3-3AAA-9542-AA84-263F234B7BB5}"/>
              </a:ext>
            </a:extLst>
          </p:cNvPr>
          <p:cNvSpPr>
            <a:spLocks noGrp="1"/>
          </p:cNvSpPr>
          <p:nvPr>
            <p:ph type="dt" sz="half" idx="10"/>
          </p:nvPr>
        </p:nvSpPr>
        <p:spPr/>
        <p:txBody>
          <a:bodyPr/>
          <a:lstStyle/>
          <a:p>
            <a:fld id="{C69E3B02-E23D-8F4C-ADF2-958CDB4BCABC}" type="datetimeFigureOut">
              <a:rPr lang="en-GB" smtClean="0"/>
              <a:t>18/09/2023</a:t>
            </a:fld>
            <a:endParaRPr lang="en-GB"/>
          </a:p>
        </p:txBody>
      </p:sp>
      <p:sp>
        <p:nvSpPr>
          <p:cNvPr id="5" name="Footer Placeholder 4">
            <a:extLst>
              <a:ext uri="{FF2B5EF4-FFF2-40B4-BE49-F238E27FC236}">
                <a16:creationId xmlns:a16="http://schemas.microsoft.com/office/drawing/2014/main" id="{085FFEB8-AB15-2C46-8C7C-A48B0E8A19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9865767-10CC-8549-BDEA-1D4A19B164B1}"/>
              </a:ext>
            </a:extLst>
          </p:cNvPr>
          <p:cNvSpPr>
            <a:spLocks noGrp="1"/>
          </p:cNvSpPr>
          <p:nvPr>
            <p:ph type="sldNum" sz="quarter" idx="12"/>
          </p:nvPr>
        </p:nvSpPr>
        <p:spPr/>
        <p:txBody>
          <a:bodyPr/>
          <a:lstStyle/>
          <a:p>
            <a:fld id="{FDB3B93E-63BA-FC4E-A081-B1B569DC7C23}" type="slidenum">
              <a:rPr lang="en-GB" smtClean="0"/>
              <a:t>‹#›</a:t>
            </a:fld>
            <a:endParaRPr lang="en-GB"/>
          </a:p>
        </p:txBody>
      </p:sp>
    </p:spTree>
    <p:extLst>
      <p:ext uri="{BB962C8B-B14F-4D97-AF65-F5344CB8AC3E}">
        <p14:creationId xmlns:p14="http://schemas.microsoft.com/office/powerpoint/2010/main" val="3005844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B7930-4579-E345-9840-A54D8116C45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3DA039D0-3D9B-D848-A6BA-60FAA28B4B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E058B79-D04C-3E4E-B8E5-17C0782C7FE4}"/>
              </a:ext>
            </a:extLst>
          </p:cNvPr>
          <p:cNvSpPr>
            <a:spLocks noGrp="1"/>
          </p:cNvSpPr>
          <p:nvPr>
            <p:ph type="dt" sz="half" idx="10"/>
          </p:nvPr>
        </p:nvSpPr>
        <p:spPr/>
        <p:txBody>
          <a:bodyPr/>
          <a:lstStyle/>
          <a:p>
            <a:fld id="{C69E3B02-E23D-8F4C-ADF2-958CDB4BCABC}" type="datetimeFigureOut">
              <a:rPr lang="en-GB" smtClean="0"/>
              <a:t>18/09/2023</a:t>
            </a:fld>
            <a:endParaRPr lang="en-GB"/>
          </a:p>
        </p:txBody>
      </p:sp>
      <p:sp>
        <p:nvSpPr>
          <p:cNvPr id="5" name="Footer Placeholder 4">
            <a:extLst>
              <a:ext uri="{FF2B5EF4-FFF2-40B4-BE49-F238E27FC236}">
                <a16:creationId xmlns:a16="http://schemas.microsoft.com/office/drawing/2014/main" id="{F1526BA3-9F86-0B45-A367-616B31221F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71E736-E86D-8443-B5A0-2707CCDE80D4}"/>
              </a:ext>
            </a:extLst>
          </p:cNvPr>
          <p:cNvSpPr>
            <a:spLocks noGrp="1"/>
          </p:cNvSpPr>
          <p:nvPr>
            <p:ph type="sldNum" sz="quarter" idx="12"/>
          </p:nvPr>
        </p:nvSpPr>
        <p:spPr/>
        <p:txBody>
          <a:bodyPr/>
          <a:lstStyle/>
          <a:p>
            <a:fld id="{FDB3B93E-63BA-FC4E-A081-B1B569DC7C23}" type="slidenum">
              <a:rPr lang="en-GB" smtClean="0"/>
              <a:t>‹#›</a:t>
            </a:fld>
            <a:endParaRPr lang="en-GB"/>
          </a:p>
        </p:txBody>
      </p:sp>
    </p:spTree>
    <p:extLst>
      <p:ext uri="{BB962C8B-B14F-4D97-AF65-F5344CB8AC3E}">
        <p14:creationId xmlns:p14="http://schemas.microsoft.com/office/powerpoint/2010/main" val="3614716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4A74C-8952-9446-9B0A-9A5A7317DC43}"/>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E30F7FF-BB3C-4047-AC90-5FF1F6C648D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031470D-C0D4-7D48-B6BD-29847064C3B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1F9BF387-E42E-774A-BF7E-800B55A10D91}"/>
              </a:ext>
            </a:extLst>
          </p:cNvPr>
          <p:cNvSpPr>
            <a:spLocks noGrp="1"/>
          </p:cNvSpPr>
          <p:nvPr>
            <p:ph type="dt" sz="half" idx="10"/>
          </p:nvPr>
        </p:nvSpPr>
        <p:spPr/>
        <p:txBody>
          <a:bodyPr/>
          <a:lstStyle/>
          <a:p>
            <a:fld id="{C69E3B02-E23D-8F4C-ADF2-958CDB4BCABC}" type="datetimeFigureOut">
              <a:rPr lang="en-GB" smtClean="0"/>
              <a:t>18/09/2023</a:t>
            </a:fld>
            <a:endParaRPr lang="en-GB"/>
          </a:p>
        </p:txBody>
      </p:sp>
      <p:sp>
        <p:nvSpPr>
          <p:cNvPr id="6" name="Footer Placeholder 5">
            <a:extLst>
              <a:ext uri="{FF2B5EF4-FFF2-40B4-BE49-F238E27FC236}">
                <a16:creationId xmlns:a16="http://schemas.microsoft.com/office/drawing/2014/main" id="{856F5BE1-A70D-C045-9613-18A92CB9BDA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B50EEF-5BF6-AB4D-8561-5DFF5BA87506}"/>
              </a:ext>
            </a:extLst>
          </p:cNvPr>
          <p:cNvSpPr>
            <a:spLocks noGrp="1"/>
          </p:cNvSpPr>
          <p:nvPr>
            <p:ph type="sldNum" sz="quarter" idx="12"/>
          </p:nvPr>
        </p:nvSpPr>
        <p:spPr/>
        <p:txBody>
          <a:bodyPr/>
          <a:lstStyle/>
          <a:p>
            <a:fld id="{FDB3B93E-63BA-FC4E-A081-B1B569DC7C23}" type="slidenum">
              <a:rPr lang="en-GB" smtClean="0"/>
              <a:t>‹#›</a:t>
            </a:fld>
            <a:endParaRPr lang="en-GB"/>
          </a:p>
        </p:txBody>
      </p:sp>
    </p:spTree>
    <p:extLst>
      <p:ext uri="{BB962C8B-B14F-4D97-AF65-F5344CB8AC3E}">
        <p14:creationId xmlns:p14="http://schemas.microsoft.com/office/powerpoint/2010/main" val="3431566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BF257-3BE5-874B-BF45-7736C5E5B83A}"/>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0ABC1ED8-16FD-7A47-9CE6-30D831FDD7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F41FC66-2F53-A040-B89E-54D1B5F0944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D5A23B9-541E-D84E-817A-9D4EC34B7B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E5FDD51-F589-734A-95D9-324C828E8C4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40946288-9579-6E42-A697-32E73A883192}"/>
              </a:ext>
            </a:extLst>
          </p:cNvPr>
          <p:cNvSpPr>
            <a:spLocks noGrp="1"/>
          </p:cNvSpPr>
          <p:nvPr>
            <p:ph type="dt" sz="half" idx="10"/>
          </p:nvPr>
        </p:nvSpPr>
        <p:spPr/>
        <p:txBody>
          <a:bodyPr/>
          <a:lstStyle/>
          <a:p>
            <a:fld id="{C69E3B02-E23D-8F4C-ADF2-958CDB4BCABC}" type="datetimeFigureOut">
              <a:rPr lang="en-GB" smtClean="0"/>
              <a:t>18/09/2023</a:t>
            </a:fld>
            <a:endParaRPr lang="en-GB"/>
          </a:p>
        </p:txBody>
      </p:sp>
      <p:sp>
        <p:nvSpPr>
          <p:cNvPr id="8" name="Footer Placeholder 7">
            <a:extLst>
              <a:ext uri="{FF2B5EF4-FFF2-40B4-BE49-F238E27FC236}">
                <a16:creationId xmlns:a16="http://schemas.microsoft.com/office/drawing/2014/main" id="{B8CE607A-147F-E747-8352-95FBA9B5C84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55BF903-EFA9-DE46-877C-1CC932AD0D35}"/>
              </a:ext>
            </a:extLst>
          </p:cNvPr>
          <p:cNvSpPr>
            <a:spLocks noGrp="1"/>
          </p:cNvSpPr>
          <p:nvPr>
            <p:ph type="sldNum" sz="quarter" idx="12"/>
          </p:nvPr>
        </p:nvSpPr>
        <p:spPr/>
        <p:txBody>
          <a:bodyPr/>
          <a:lstStyle/>
          <a:p>
            <a:fld id="{FDB3B93E-63BA-FC4E-A081-B1B569DC7C23}" type="slidenum">
              <a:rPr lang="en-GB" smtClean="0"/>
              <a:t>‹#›</a:t>
            </a:fld>
            <a:endParaRPr lang="en-GB"/>
          </a:p>
        </p:txBody>
      </p:sp>
    </p:spTree>
    <p:extLst>
      <p:ext uri="{BB962C8B-B14F-4D97-AF65-F5344CB8AC3E}">
        <p14:creationId xmlns:p14="http://schemas.microsoft.com/office/powerpoint/2010/main" val="3958003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69262-3EF8-D04B-80B4-130667C1F822}"/>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35B3F44E-E7CD-2C45-8990-4AEA69CE3815}"/>
              </a:ext>
            </a:extLst>
          </p:cNvPr>
          <p:cNvSpPr>
            <a:spLocks noGrp="1"/>
          </p:cNvSpPr>
          <p:nvPr>
            <p:ph type="dt" sz="half" idx="10"/>
          </p:nvPr>
        </p:nvSpPr>
        <p:spPr/>
        <p:txBody>
          <a:bodyPr/>
          <a:lstStyle/>
          <a:p>
            <a:fld id="{C69E3B02-E23D-8F4C-ADF2-958CDB4BCABC}" type="datetimeFigureOut">
              <a:rPr lang="en-GB" smtClean="0"/>
              <a:t>18/09/2023</a:t>
            </a:fld>
            <a:endParaRPr lang="en-GB"/>
          </a:p>
        </p:txBody>
      </p:sp>
      <p:sp>
        <p:nvSpPr>
          <p:cNvPr id="4" name="Footer Placeholder 3">
            <a:extLst>
              <a:ext uri="{FF2B5EF4-FFF2-40B4-BE49-F238E27FC236}">
                <a16:creationId xmlns:a16="http://schemas.microsoft.com/office/drawing/2014/main" id="{ADF27F35-D25D-E74C-9617-B6213D73B8E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7619CEE-52C6-2546-9A65-2168E7B18419}"/>
              </a:ext>
            </a:extLst>
          </p:cNvPr>
          <p:cNvSpPr>
            <a:spLocks noGrp="1"/>
          </p:cNvSpPr>
          <p:nvPr>
            <p:ph type="sldNum" sz="quarter" idx="12"/>
          </p:nvPr>
        </p:nvSpPr>
        <p:spPr/>
        <p:txBody>
          <a:bodyPr/>
          <a:lstStyle/>
          <a:p>
            <a:fld id="{FDB3B93E-63BA-FC4E-A081-B1B569DC7C23}" type="slidenum">
              <a:rPr lang="en-GB" smtClean="0"/>
              <a:t>‹#›</a:t>
            </a:fld>
            <a:endParaRPr lang="en-GB"/>
          </a:p>
        </p:txBody>
      </p:sp>
    </p:spTree>
    <p:extLst>
      <p:ext uri="{BB962C8B-B14F-4D97-AF65-F5344CB8AC3E}">
        <p14:creationId xmlns:p14="http://schemas.microsoft.com/office/powerpoint/2010/main" val="538817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19CE64-C41D-B945-8256-858C374964FF}"/>
              </a:ext>
            </a:extLst>
          </p:cNvPr>
          <p:cNvSpPr>
            <a:spLocks noGrp="1"/>
          </p:cNvSpPr>
          <p:nvPr>
            <p:ph type="dt" sz="half" idx="10"/>
          </p:nvPr>
        </p:nvSpPr>
        <p:spPr/>
        <p:txBody>
          <a:bodyPr/>
          <a:lstStyle/>
          <a:p>
            <a:fld id="{C69E3B02-E23D-8F4C-ADF2-958CDB4BCABC}" type="datetimeFigureOut">
              <a:rPr lang="en-GB" smtClean="0"/>
              <a:t>18/09/2023</a:t>
            </a:fld>
            <a:endParaRPr lang="en-GB"/>
          </a:p>
        </p:txBody>
      </p:sp>
      <p:sp>
        <p:nvSpPr>
          <p:cNvPr id="3" name="Footer Placeholder 2">
            <a:extLst>
              <a:ext uri="{FF2B5EF4-FFF2-40B4-BE49-F238E27FC236}">
                <a16:creationId xmlns:a16="http://schemas.microsoft.com/office/drawing/2014/main" id="{AC853EB7-41D0-9441-9763-B9C0FFFFBD5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8C67A3F-F100-EA4E-9250-A4C81A515F57}"/>
              </a:ext>
            </a:extLst>
          </p:cNvPr>
          <p:cNvSpPr>
            <a:spLocks noGrp="1"/>
          </p:cNvSpPr>
          <p:nvPr>
            <p:ph type="sldNum" sz="quarter" idx="12"/>
          </p:nvPr>
        </p:nvSpPr>
        <p:spPr/>
        <p:txBody>
          <a:bodyPr/>
          <a:lstStyle/>
          <a:p>
            <a:fld id="{FDB3B93E-63BA-FC4E-A081-B1B569DC7C23}" type="slidenum">
              <a:rPr lang="en-GB" smtClean="0"/>
              <a:t>‹#›</a:t>
            </a:fld>
            <a:endParaRPr lang="en-GB"/>
          </a:p>
        </p:txBody>
      </p:sp>
    </p:spTree>
    <p:extLst>
      <p:ext uri="{BB962C8B-B14F-4D97-AF65-F5344CB8AC3E}">
        <p14:creationId xmlns:p14="http://schemas.microsoft.com/office/powerpoint/2010/main" val="1467344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0A45F-B647-684B-9EAE-6D74B1025B8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44F74CFA-F665-AF48-B092-69FD71BD8B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F5CB351A-1C83-344A-A555-5D96539EAF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41B9B9D-32B8-5148-B796-9FF58AD784FC}"/>
              </a:ext>
            </a:extLst>
          </p:cNvPr>
          <p:cNvSpPr>
            <a:spLocks noGrp="1"/>
          </p:cNvSpPr>
          <p:nvPr>
            <p:ph type="dt" sz="half" idx="10"/>
          </p:nvPr>
        </p:nvSpPr>
        <p:spPr/>
        <p:txBody>
          <a:bodyPr/>
          <a:lstStyle/>
          <a:p>
            <a:fld id="{C69E3B02-E23D-8F4C-ADF2-958CDB4BCABC}" type="datetimeFigureOut">
              <a:rPr lang="en-GB" smtClean="0"/>
              <a:t>18/09/2023</a:t>
            </a:fld>
            <a:endParaRPr lang="en-GB"/>
          </a:p>
        </p:txBody>
      </p:sp>
      <p:sp>
        <p:nvSpPr>
          <p:cNvPr id="6" name="Footer Placeholder 5">
            <a:extLst>
              <a:ext uri="{FF2B5EF4-FFF2-40B4-BE49-F238E27FC236}">
                <a16:creationId xmlns:a16="http://schemas.microsoft.com/office/drawing/2014/main" id="{0AD6A342-691E-E346-9A5C-0DE1F3C2EC2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F4E95D9-1393-5B4D-A153-380A7265C061}"/>
              </a:ext>
            </a:extLst>
          </p:cNvPr>
          <p:cNvSpPr>
            <a:spLocks noGrp="1"/>
          </p:cNvSpPr>
          <p:nvPr>
            <p:ph type="sldNum" sz="quarter" idx="12"/>
          </p:nvPr>
        </p:nvSpPr>
        <p:spPr/>
        <p:txBody>
          <a:bodyPr/>
          <a:lstStyle/>
          <a:p>
            <a:fld id="{FDB3B93E-63BA-FC4E-A081-B1B569DC7C23}" type="slidenum">
              <a:rPr lang="en-GB" smtClean="0"/>
              <a:t>‹#›</a:t>
            </a:fld>
            <a:endParaRPr lang="en-GB"/>
          </a:p>
        </p:txBody>
      </p:sp>
    </p:spTree>
    <p:extLst>
      <p:ext uri="{BB962C8B-B14F-4D97-AF65-F5344CB8AC3E}">
        <p14:creationId xmlns:p14="http://schemas.microsoft.com/office/powerpoint/2010/main" val="1699252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C7DB4-27DB-7C4C-A72C-3C961CEC1BD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240AAAEE-4C30-D948-A790-B57D1DD472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3EBA90E-2A75-AC44-9901-2803FC1ABB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8E701EA-AD88-394B-A597-F486E2EA7AC1}"/>
              </a:ext>
            </a:extLst>
          </p:cNvPr>
          <p:cNvSpPr>
            <a:spLocks noGrp="1"/>
          </p:cNvSpPr>
          <p:nvPr>
            <p:ph type="dt" sz="half" idx="10"/>
          </p:nvPr>
        </p:nvSpPr>
        <p:spPr/>
        <p:txBody>
          <a:bodyPr/>
          <a:lstStyle/>
          <a:p>
            <a:fld id="{C69E3B02-E23D-8F4C-ADF2-958CDB4BCABC}" type="datetimeFigureOut">
              <a:rPr lang="en-GB" smtClean="0"/>
              <a:t>18/09/2023</a:t>
            </a:fld>
            <a:endParaRPr lang="en-GB"/>
          </a:p>
        </p:txBody>
      </p:sp>
      <p:sp>
        <p:nvSpPr>
          <p:cNvPr id="6" name="Footer Placeholder 5">
            <a:extLst>
              <a:ext uri="{FF2B5EF4-FFF2-40B4-BE49-F238E27FC236}">
                <a16:creationId xmlns:a16="http://schemas.microsoft.com/office/drawing/2014/main" id="{0A6E8600-0704-F945-8808-44104336D3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4918C1A-34C0-D14C-BD47-3C0A7B89EFD4}"/>
              </a:ext>
            </a:extLst>
          </p:cNvPr>
          <p:cNvSpPr>
            <a:spLocks noGrp="1"/>
          </p:cNvSpPr>
          <p:nvPr>
            <p:ph type="sldNum" sz="quarter" idx="12"/>
          </p:nvPr>
        </p:nvSpPr>
        <p:spPr/>
        <p:txBody>
          <a:bodyPr/>
          <a:lstStyle/>
          <a:p>
            <a:fld id="{FDB3B93E-63BA-FC4E-A081-B1B569DC7C23}" type="slidenum">
              <a:rPr lang="en-GB" smtClean="0"/>
              <a:t>‹#›</a:t>
            </a:fld>
            <a:endParaRPr lang="en-GB"/>
          </a:p>
        </p:txBody>
      </p:sp>
    </p:spTree>
    <p:extLst>
      <p:ext uri="{BB962C8B-B14F-4D97-AF65-F5344CB8AC3E}">
        <p14:creationId xmlns:p14="http://schemas.microsoft.com/office/powerpoint/2010/main" val="2759248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532DD2-8A5F-B44A-A0F8-8B7ADD2B62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715298EE-7358-7C45-AFB9-C7C6C84CC6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19311AA-FC9F-304D-817D-93652ED337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9E3B02-E23D-8F4C-ADF2-958CDB4BCABC}" type="datetimeFigureOut">
              <a:rPr lang="en-GB" smtClean="0"/>
              <a:t>18/09/2023</a:t>
            </a:fld>
            <a:endParaRPr lang="en-GB"/>
          </a:p>
        </p:txBody>
      </p:sp>
      <p:sp>
        <p:nvSpPr>
          <p:cNvPr id="5" name="Footer Placeholder 4">
            <a:extLst>
              <a:ext uri="{FF2B5EF4-FFF2-40B4-BE49-F238E27FC236}">
                <a16:creationId xmlns:a16="http://schemas.microsoft.com/office/drawing/2014/main" id="{9EAE50D8-9EF3-4B4D-9B80-D4C19BEEC7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CAE5105-BDFD-6C4C-9A6E-9B422D200F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B3B93E-63BA-FC4E-A081-B1B569DC7C23}" type="slidenum">
              <a:rPr lang="en-GB" smtClean="0"/>
              <a:t>‹#›</a:t>
            </a:fld>
            <a:endParaRPr lang="en-GB"/>
          </a:p>
        </p:txBody>
      </p:sp>
    </p:spTree>
    <p:extLst>
      <p:ext uri="{BB962C8B-B14F-4D97-AF65-F5344CB8AC3E}">
        <p14:creationId xmlns:p14="http://schemas.microsoft.com/office/powerpoint/2010/main" val="20208871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emf"/></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9.png"/></Relationships>
</file>

<file path=ppt/slides/_rels/slide1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3.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www.stormworkshops.org/workshop2017.html" TargetMode="Externa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https://backend.orbit.dtu.dk/ws/portalfiles/portal/206683825/D2.1.pdf"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hyperlink" Target="https://www.unepfi.org/publications/insurance-publications/insuring-the-climate-transitio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3.emf"/></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microsoft.com/office/2018/10/relationships/comments" Target="../comments/modernComment_13D_E3B847DE.xml"/><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png"/><Relationship Id="rId9" Type="http://schemas.openxmlformats.org/officeDocument/2006/relationships/image" Target="../media/image16.emf"/></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microsoft.com/office/2018/10/relationships/comments" Target="../comments/modernComment_13E_DDFABAAE.xml"/><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png"/><Relationship Id="rId4" Type="http://schemas.openxmlformats.org/officeDocument/2006/relationships/image" Target="../media/image17.pn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1">
            <a:extLst>
              <a:ext uri="{FF2B5EF4-FFF2-40B4-BE49-F238E27FC236}">
                <a16:creationId xmlns:a16="http://schemas.microsoft.com/office/drawing/2014/main" id="{27A91028-8977-1C4B-904A-63AD2F519CE4}"/>
              </a:ext>
            </a:extLst>
          </p:cNvPr>
          <p:cNvSpPr txBox="1"/>
          <p:nvPr/>
        </p:nvSpPr>
        <p:spPr>
          <a:xfrm>
            <a:off x="4132083" y="5691423"/>
            <a:ext cx="7762206" cy="954107"/>
          </a:xfrm>
          <a:prstGeom prst="rect">
            <a:avLst/>
          </a:prstGeom>
          <a:noFill/>
        </p:spPr>
        <p:txBody>
          <a:bodyPr wrap="square" rtlCol="0">
            <a:spAutoFit/>
          </a:bodyPr>
          <a:lstStyle/>
          <a:p>
            <a:r>
              <a:rPr lang="en-GB" sz="2800" b="1" dirty="0"/>
              <a:t>Using science: </a:t>
            </a:r>
            <a:r>
              <a:rPr lang="en-GB" sz="2800" b="1" dirty="0">
                <a:latin typeface="Ink Free" panose="020F0502020204030204" pitchFamily="34" charset="0"/>
              </a:rPr>
              <a:t>Solving a collective action dilemma</a:t>
            </a:r>
          </a:p>
          <a:p>
            <a:r>
              <a:rPr lang="en-GB" sz="2800" b="1" dirty="0"/>
              <a:t>Focus Topic:  </a:t>
            </a:r>
            <a:r>
              <a:rPr lang="en-GB" sz="2800" b="1" dirty="0">
                <a:latin typeface="Ink Free" panose="020F0502020204030204" pitchFamily="34" charset="0"/>
              </a:rPr>
              <a:t>Co-occurring natural hazards</a:t>
            </a:r>
            <a:endParaRPr lang="en-GB" sz="2800" dirty="0">
              <a:latin typeface="Ink Free" panose="020F0502020204030204" pitchFamily="34" charset="0"/>
              <a:cs typeface="Ink Free" panose="020F0502020204030204" pitchFamily="34" charset="0"/>
            </a:endParaRPr>
          </a:p>
        </p:txBody>
      </p:sp>
      <p:pic>
        <p:nvPicPr>
          <p:cNvPr id="63" name="Picture 62" descr="logo.png">
            <a:extLst>
              <a:ext uri="{FF2B5EF4-FFF2-40B4-BE49-F238E27FC236}">
                <a16:creationId xmlns:a16="http://schemas.microsoft.com/office/drawing/2014/main" id="{07BD07B4-ED94-E549-B1D4-C8C318526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6342537"/>
            <a:ext cx="1872208" cy="470839"/>
          </a:xfrm>
          <a:prstGeom prst="rect">
            <a:avLst/>
          </a:prstGeom>
        </p:spPr>
      </p:pic>
      <p:pic>
        <p:nvPicPr>
          <p:cNvPr id="73" name="Picture 72" descr="Symbol_FL.eps">
            <a:extLst>
              <a:ext uri="{FF2B5EF4-FFF2-40B4-BE49-F238E27FC236}">
                <a16:creationId xmlns:a16="http://schemas.microsoft.com/office/drawing/2014/main" id="{775BFBDE-C9DA-FA45-9FE5-B45A3AB86F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365" y="4198121"/>
            <a:ext cx="1286147" cy="1286147"/>
          </a:xfrm>
          <a:prstGeom prst="rect">
            <a:avLst/>
          </a:prstGeom>
        </p:spPr>
      </p:pic>
      <p:pic>
        <p:nvPicPr>
          <p:cNvPr id="78" name="Picture 77" descr="Symbols_WS.eps">
            <a:extLst>
              <a:ext uri="{FF2B5EF4-FFF2-40B4-BE49-F238E27FC236}">
                <a16:creationId xmlns:a16="http://schemas.microsoft.com/office/drawing/2014/main" id="{3AE0DA0E-1804-9747-8DC1-CF7E1D0C2B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1139" y="3090276"/>
            <a:ext cx="1286147" cy="1286147"/>
          </a:xfrm>
          <a:prstGeom prst="rect">
            <a:avLst/>
          </a:prstGeom>
        </p:spPr>
      </p:pic>
      <p:pic>
        <p:nvPicPr>
          <p:cNvPr id="36" name="Picture 35">
            <a:extLst>
              <a:ext uri="{FF2B5EF4-FFF2-40B4-BE49-F238E27FC236}">
                <a16:creationId xmlns:a16="http://schemas.microsoft.com/office/drawing/2014/main" id="{7C5AF0D8-1D1E-8D45-AD73-67BB4E502AD4}"/>
              </a:ext>
            </a:extLst>
          </p:cNvPr>
          <p:cNvPicPr>
            <a:picLocks noChangeAspect="1"/>
          </p:cNvPicPr>
          <p:nvPr/>
        </p:nvPicPr>
        <p:blipFill>
          <a:blip r:embed="rId6"/>
          <a:stretch>
            <a:fillRect/>
          </a:stretch>
        </p:blipFill>
        <p:spPr>
          <a:xfrm>
            <a:off x="1399133" y="1071258"/>
            <a:ext cx="1178468" cy="1178468"/>
          </a:xfrm>
          <a:prstGeom prst="rect">
            <a:avLst/>
          </a:prstGeom>
        </p:spPr>
      </p:pic>
      <p:pic>
        <p:nvPicPr>
          <p:cNvPr id="40" name="Picture 39">
            <a:extLst>
              <a:ext uri="{FF2B5EF4-FFF2-40B4-BE49-F238E27FC236}">
                <a16:creationId xmlns:a16="http://schemas.microsoft.com/office/drawing/2014/main" id="{C6582925-2177-D642-98C0-4FD3EF448C6A}"/>
              </a:ext>
            </a:extLst>
          </p:cNvPr>
          <p:cNvPicPr>
            <a:picLocks noChangeAspect="1"/>
          </p:cNvPicPr>
          <p:nvPr/>
        </p:nvPicPr>
        <p:blipFill>
          <a:blip r:embed="rId7"/>
          <a:stretch>
            <a:fillRect/>
          </a:stretch>
        </p:blipFill>
        <p:spPr>
          <a:xfrm>
            <a:off x="6652684" y="784498"/>
            <a:ext cx="1178468" cy="1178468"/>
          </a:xfrm>
          <a:prstGeom prst="rect">
            <a:avLst/>
          </a:prstGeom>
        </p:spPr>
      </p:pic>
      <p:pic>
        <p:nvPicPr>
          <p:cNvPr id="46" name="Picture 45">
            <a:extLst>
              <a:ext uri="{FF2B5EF4-FFF2-40B4-BE49-F238E27FC236}">
                <a16:creationId xmlns:a16="http://schemas.microsoft.com/office/drawing/2014/main" id="{1CFFD4CD-E27A-C043-88CB-87E890E2D3E3}"/>
              </a:ext>
            </a:extLst>
          </p:cNvPr>
          <p:cNvPicPr>
            <a:picLocks noChangeAspect="1"/>
          </p:cNvPicPr>
          <p:nvPr/>
        </p:nvPicPr>
        <p:blipFill>
          <a:blip r:embed="rId8"/>
          <a:stretch>
            <a:fillRect/>
          </a:stretch>
        </p:blipFill>
        <p:spPr>
          <a:xfrm>
            <a:off x="4654843" y="1166577"/>
            <a:ext cx="876300" cy="876300"/>
          </a:xfrm>
          <a:prstGeom prst="rect">
            <a:avLst/>
          </a:prstGeom>
        </p:spPr>
      </p:pic>
      <p:pic>
        <p:nvPicPr>
          <p:cNvPr id="48" name="Picture 47">
            <a:extLst>
              <a:ext uri="{FF2B5EF4-FFF2-40B4-BE49-F238E27FC236}">
                <a16:creationId xmlns:a16="http://schemas.microsoft.com/office/drawing/2014/main" id="{27541670-84FD-C947-9FF4-12AA1E973424}"/>
              </a:ext>
            </a:extLst>
          </p:cNvPr>
          <p:cNvPicPr>
            <a:picLocks noChangeAspect="1"/>
          </p:cNvPicPr>
          <p:nvPr/>
        </p:nvPicPr>
        <p:blipFill>
          <a:blip r:embed="rId9"/>
          <a:stretch>
            <a:fillRect/>
          </a:stretch>
        </p:blipFill>
        <p:spPr>
          <a:xfrm>
            <a:off x="9990152" y="1517532"/>
            <a:ext cx="1175763" cy="1175763"/>
          </a:xfrm>
          <a:prstGeom prst="rect">
            <a:avLst/>
          </a:prstGeom>
        </p:spPr>
      </p:pic>
      <p:sp>
        <p:nvSpPr>
          <p:cNvPr id="15" name="TextBox 14">
            <a:extLst>
              <a:ext uri="{FF2B5EF4-FFF2-40B4-BE49-F238E27FC236}">
                <a16:creationId xmlns:a16="http://schemas.microsoft.com/office/drawing/2014/main" id="{3293F677-9B04-5A47-908D-CDC2C8D51A5A}"/>
              </a:ext>
            </a:extLst>
          </p:cNvPr>
          <p:cNvSpPr txBox="1"/>
          <p:nvPr/>
        </p:nvSpPr>
        <p:spPr>
          <a:xfrm>
            <a:off x="1349509" y="158049"/>
            <a:ext cx="8878260" cy="523220"/>
          </a:xfrm>
          <a:prstGeom prst="rect">
            <a:avLst/>
          </a:prstGeom>
          <a:noFill/>
        </p:spPr>
        <p:txBody>
          <a:bodyPr wrap="square" rtlCol="0">
            <a:spAutoFit/>
          </a:bodyPr>
          <a:lstStyle/>
          <a:p>
            <a:r>
              <a:rPr lang="en-GB" sz="2800" b="1" dirty="0"/>
              <a:t>Co-RISK: </a:t>
            </a:r>
            <a:r>
              <a:rPr lang="en-GB" sz="2800" b="1" u="sng" dirty="0"/>
              <a:t>Co</a:t>
            </a:r>
            <a:r>
              <a:rPr lang="en-GB" sz="2800" b="1" dirty="0"/>
              <a:t>llaborating to translate </a:t>
            </a:r>
            <a:r>
              <a:rPr lang="en-GB" sz="2800" b="1" u="sng" dirty="0"/>
              <a:t>risk</a:t>
            </a:r>
            <a:r>
              <a:rPr lang="en-GB" sz="2800" b="1" dirty="0"/>
              <a:t>-related science </a:t>
            </a:r>
            <a:endParaRPr lang="en-GB" sz="2800" dirty="0">
              <a:latin typeface="Ink Free" panose="020F0502020204030204" pitchFamily="34" charset="0"/>
              <a:cs typeface="Ink Free" panose="020F0502020204030204" pitchFamily="34" charset="0"/>
            </a:endParaRPr>
          </a:p>
        </p:txBody>
      </p:sp>
      <p:sp>
        <p:nvSpPr>
          <p:cNvPr id="12" name="TextBox 11">
            <a:extLst>
              <a:ext uri="{FF2B5EF4-FFF2-40B4-BE49-F238E27FC236}">
                <a16:creationId xmlns:a16="http://schemas.microsoft.com/office/drawing/2014/main" id="{FD252B27-ADEC-4042-B60C-182E973C9E46}"/>
              </a:ext>
            </a:extLst>
          </p:cNvPr>
          <p:cNvSpPr txBox="1"/>
          <p:nvPr/>
        </p:nvSpPr>
        <p:spPr>
          <a:xfrm>
            <a:off x="9635078" y="212470"/>
            <a:ext cx="2289893" cy="276999"/>
          </a:xfrm>
          <a:prstGeom prst="rect">
            <a:avLst/>
          </a:prstGeom>
          <a:noFill/>
        </p:spPr>
        <p:txBody>
          <a:bodyPr wrap="square" rtlCol="0">
            <a:spAutoFit/>
          </a:bodyPr>
          <a:lstStyle/>
          <a:p>
            <a:r>
              <a:rPr lang="en-US" sz="1200" dirty="0"/>
              <a:t>© John Hillier, 2022. CC BY 4.0</a:t>
            </a:r>
          </a:p>
        </p:txBody>
      </p:sp>
      <p:pic>
        <p:nvPicPr>
          <p:cNvPr id="2" name="Picture 1" descr="A picture containing sky, outdoor, clouds, cloudy&#10;&#10;Description automatically generated">
            <a:extLst>
              <a:ext uri="{FF2B5EF4-FFF2-40B4-BE49-F238E27FC236}">
                <a16:creationId xmlns:a16="http://schemas.microsoft.com/office/drawing/2014/main" id="{6E7B90FD-6095-87C3-FDE8-1E14355F95AD}"/>
              </a:ext>
            </a:extLst>
          </p:cNvPr>
          <p:cNvPicPr>
            <a:picLocks noChangeAspect="1"/>
          </p:cNvPicPr>
          <p:nvPr/>
        </p:nvPicPr>
        <p:blipFill>
          <a:blip r:embed="rId10"/>
          <a:stretch>
            <a:fillRect/>
          </a:stretch>
        </p:blipFill>
        <p:spPr>
          <a:xfrm>
            <a:off x="3156887" y="2250601"/>
            <a:ext cx="5941133" cy="2995956"/>
          </a:xfrm>
          <a:prstGeom prst="rect">
            <a:avLst/>
          </a:prstGeom>
        </p:spPr>
      </p:pic>
      <p:sp>
        <p:nvSpPr>
          <p:cNvPr id="3" name="TextBox 2">
            <a:extLst>
              <a:ext uri="{FF2B5EF4-FFF2-40B4-BE49-F238E27FC236}">
                <a16:creationId xmlns:a16="http://schemas.microsoft.com/office/drawing/2014/main" id="{1A6BD06A-BA46-3D7C-5EAB-3C310345B951}"/>
              </a:ext>
            </a:extLst>
          </p:cNvPr>
          <p:cNvSpPr txBox="1"/>
          <p:nvPr/>
        </p:nvSpPr>
        <p:spPr>
          <a:xfrm>
            <a:off x="3012225" y="5221576"/>
            <a:ext cx="951597" cy="307777"/>
          </a:xfrm>
          <a:prstGeom prst="rect">
            <a:avLst/>
          </a:prstGeom>
          <a:noFill/>
        </p:spPr>
        <p:txBody>
          <a:bodyPr wrap="square" rtlCol="0">
            <a:spAutoFit/>
          </a:bodyPr>
          <a:lstStyle/>
          <a:p>
            <a:r>
              <a:rPr lang="en-US" sz="1400" dirty="0"/>
              <a:t>CC license</a:t>
            </a:r>
          </a:p>
        </p:txBody>
      </p:sp>
      <p:sp>
        <p:nvSpPr>
          <p:cNvPr id="4" name="TextBox 3">
            <a:extLst>
              <a:ext uri="{FF2B5EF4-FFF2-40B4-BE49-F238E27FC236}">
                <a16:creationId xmlns:a16="http://schemas.microsoft.com/office/drawing/2014/main" id="{BD2DB46E-C93E-0300-B34B-A6CA29B2EEF9}"/>
              </a:ext>
            </a:extLst>
          </p:cNvPr>
          <p:cNvSpPr txBox="1"/>
          <p:nvPr/>
        </p:nvSpPr>
        <p:spPr>
          <a:xfrm>
            <a:off x="11106450" y="2194775"/>
            <a:ext cx="951597" cy="954107"/>
          </a:xfrm>
          <a:prstGeom prst="rect">
            <a:avLst/>
          </a:prstGeom>
          <a:noFill/>
        </p:spPr>
        <p:txBody>
          <a:bodyPr wrap="square" rtlCol="0">
            <a:spAutoFit/>
          </a:bodyPr>
          <a:lstStyle/>
          <a:p>
            <a:r>
              <a:rPr lang="en-US" sz="1400" dirty="0"/>
              <a:t>Hazard images designed by Hillier</a:t>
            </a:r>
          </a:p>
        </p:txBody>
      </p:sp>
    </p:spTree>
    <p:extLst>
      <p:ext uri="{BB962C8B-B14F-4D97-AF65-F5344CB8AC3E}">
        <p14:creationId xmlns:p14="http://schemas.microsoft.com/office/powerpoint/2010/main" val="2974373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logo.png">
            <a:extLst>
              <a:ext uri="{FF2B5EF4-FFF2-40B4-BE49-F238E27FC236}">
                <a16:creationId xmlns:a16="http://schemas.microsoft.com/office/drawing/2014/main" id="{07BD07B4-ED94-E549-B1D4-C8C318526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6342537"/>
            <a:ext cx="1872208" cy="470839"/>
          </a:xfrm>
          <a:prstGeom prst="rect">
            <a:avLst/>
          </a:prstGeom>
        </p:spPr>
      </p:pic>
      <p:pic>
        <p:nvPicPr>
          <p:cNvPr id="67" name="Picture 66" descr="A picture containing text, clipart&#10;&#10;Description automatically generated">
            <a:extLst>
              <a:ext uri="{FF2B5EF4-FFF2-40B4-BE49-F238E27FC236}">
                <a16:creationId xmlns:a16="http://schemas.microsoft.com/office/drawing/2014/main" id="{CAB3B36D-2674-7248-A948-90A9ABEA13E0}"/>
              </a:ext>
            </a:extLst>
          </p:cNvPr>
          <p:cNvPicPr>
            <a:picLocks noChangeAspect="1"/>
          </p:cNvPicPr>
          <p:nvPr/>
        </p:nvPicPr>
        <p:blipFill>
          <a:blip r:embed="rId4"/>
          <a:stretch>
            <a:fillRect/>
          </a:stretch>
        </p:blipFill>
        <p:spPr>
          <a:xfrm>
            <a:off x="2267744" y="6021288"/>
            <a:ext cx="773951" cy="797765"/>
          </a:xfrm>
          <a:prstGeom prst="rect">
            <a:avLst/>
          </a:prstGeom>
        </p:spPr>
      </p:pic>
      <p:pic>
        <p:nvPicPr>
          <p:cNvPr id="3" name="Picture 2" descr="Logo, company name&#10;&#10;Description automatically generated">
            <a:extLst>
              <a:ext uri="{FF2B5EF4-FFF2-40B4-BE49-F238E27FC236}">
                <a16:creationId xmlns:a16="http://schemas.microsoft.com/office/drawing/2014/main" id="{2EC87E39-07B1-9547-A719-23FCDD17342D}"/>
              </a:ext>
            </a:extLst>
          </p:cNvPr>
          <p:cNvPicPr>
            <a:picLocks noChangeAspect="1"/>
          </p:cNvPicPr>
          <p:nvPr/>
        </p:nvPicPr>
        <p:blipFill>
          <a:blip r:embed="rId5"/>
          <a:stretch>
            <a:fillRect/>
          </a:stretch>
        </p:blipFill>
        <p:spPr>
          <a:xfrm>
            <a:off x="5092993" y="6019626"/>
            <a:ext cx="1391292" cy="793750"/>
          </a:xfrm>
          <a:prstGeom prst="rect">
            <a:avLst/>
          </a:prstGeom>
        </p:spPr>
      </p:pic>
      <p:pic>
        <p:nvPicPr>
          <p:cNvPr id="18" name="Picture 17" descr="A red and white logo&#10;&#10;Description automatically generated with low confidence">
            <a:extLst>
              <a:ext uri="{FF2B5EF4-FFF2-40B4-BE49-F238E27FC236}">
                <a16:creationId xmlns:a16="http://schemas.microsoft.com/office/drawing/2014/main" id="{7208F83A-2513-4442-8163-41F806F47D6A}"/>
              </a:ext>
            </a:extLst>
          </p:cNvPr>
          <p:cNvPicPr>
            <a:picLocks noChangeAspect="1"/>
          </p:cNvPicPr>
          <p:nvPr/>
        </p:nvPicPr>
        <p:blipFill>
          <a:blip r:embed="rId6"/>
          <a:stretch>
            <a:fillRect/>
          </a:stretch>
        </p:blipFill>
        <p:spPr>
          <a:xfrm>
            <a:off x="3210094" y="6172200"/>
            <a:ext cx="1714500" cy="685800"/>
          </a:xfrm>
          <a:prstGeom prst="rect">
            <a:avLst/>
          </a:prstGeom>
        </p:spPr>
      </p:pic>
      <p:pic>
        <p:nvPicPr>
          <p:cNvPr id="24" name="Picture 23" descr="Logo, company name&#10;&#10;Description automatically generated">
            <a:extLst>
              <a:ext uri="{FF2B5EF4-FFF2-40B4-BE49-F238E27FC236}">
                <a16:creationId xmlns:a16="http://schemas.microsoft.com/office/drawing/2014/main" id="{EC65D3A7-3E05-944B-A772-334D3BBB2106}"/>
              </a:ext>
            </a:extLst>
          </p:cNvPr>
          <p:cNvPicPr>
            <a:picLocks noChangeAspect="1"/>
          </p:cNvPicPr>
          <p:nvPr/>
        </p:nvPicPr>
        <p:blipFill>
          <a:blip r:embed="rId7"/>
          <a:stretch>
            <a:fillRect/>
          </a:stretch>
        </p:blipFill>
        <p:spPr>
          <a:xfrm>
            <a:off x="6652684" y="5953996"/>
            <a:ext cx="1522413" cy="925010"/>
          </a:xfrm>
          <a:prstGeom prst="rect">
            <a:avLst/>
          </a:prstGeom>
        </p:spPr>
      </p:pic>
      <p:sp>
        <p:nvSpPr>
          <p:cNvPr id="15" name="TextBox 14">
            <a:extLst>
              <a:ext uri="{FF2B5EF4-FFF2-40B4-BE49-F238E27FC236}">
                <a16:creationId xmlns:a16="http://schemas.microsoft.com/office/drawing/2014/main" id="{3293F677-9B04-5A47-908D-CDC2C8D51A5A}"/>
              </a:ext>
            </a:extLst>
          </p:cNvPr>
          <p:cNvSpPr txBox="1"/>
          <p:nvPr/>
        </p:nvSpPr>
        <p:spPr>
          <a:xfrm>
            <a:off x="609600" y="160660"/>
            <a:ext cx="4004930" cy="523220"/>
          </a:xfrm>
          <a:prstGeom prst="rect">
            <a:avLst/>
          </a:prstGeom>
          <a:noFill/>
        </p:spPr>
        <p:txBody>
          <a:bodyPr wrap="square" rtlCol="0">
            <a:spAutoFit/>
          </a:bodyPr>
          <a:lstStyle/>
          <a:p>
            <a:r>
              <a:rPr lang="en-GB" sz="2800" b="1" dirty="0"/>
              <a:t>TOGETHER: Outcome</a:t>
            </a:r>
            <a:endParaRPr lang="en-GB" sz="2800" dirty="0">
              <a:highlight>
                <a:srgbClr val="FFFF00"/>
              </a:highlight>
              <a:latin typeface="Ink Free" panose="020F0502020204030204" pitchFamily="34" charset="0"/>
              <a:cs typeface="Ink Free" panose="020F0502020204030204" pitchFamily="34" charset="0"/>
            </a:endParaRPr>
          </a:p>
        </p:txBody>
      </p:sp>
      <p:sp>
        <p:nvSpPr>
          <p:cNvPr id="2" name="TextBox 1">
            <a:extLst>
              <a:ext uri="{FF2B5EF4-FFF2-40B4-BE49-F238E27FC236}">
                <a16:creationId xmlns:a16="http://schemas.microsoft.com/office/drawing/2014/main" id="{C4AC0D97-263C-F743-991A-FC205179D499}"/>
              </a:ext>
            </a:extLst>
          </p:cNvPr>
          <p:cNvSpPr txBox="1"/>
          <p:nvPr/>
        </p:nvSpPr>
        <p:spPr>
          <a:xfrm>
            <a:off x="5317059" y="3170867"/>
            <a:ext cx="6910379" cy="646331"/>
          </a:xfrm>
          <a:prstGeom prst="rect">
            <a:avLst/>
          </a:prstGeom>
          <a:noFill/>
        </p:spPr>
        <p:txBody>
          <a:bodyPr wrap="square" rtlCol="0">
            <a:spAutoFit/>
          </a:bodyPr>
          <a:lstStyle/>
          <a:p>
            <a:r>
              <a:rPr lang="en-US" dirty="0"/>
              <a:t>https://</a:t>
            </a:r>
            <a:r>
              <a:rPr lang="en-US" dirty="0" err="1"/>
              <a:t>bankunderground.co.uk</a:t>
            </a:r>
            <a:r>
              <a:rPr lang="en-US" dirty="0"/>
              <a:t>/2021/04/08/its-windy-when-its-wet-why-uk-insurers-may-need-to-reassess-their-modelling-assumptions/</a:t>
            </a:r>
          </a:p>
        </p:txBody>
      </p:sp>
      <p:pic>
        <p:nvPicPr>
          <p:cNvPr id="7" name="Picture 6" descr="Text&#10;&#10;Description automatically generated with low confidence">
            <a:extLst>
              <a:ext uri="{FF2B5EF4-FFF2-40B4-BE49-F238E27FC236}">
                <a16:creationId xmlns:a16="http://schemas.microsoft.com/office/drawing/2014/main" id="{312789F2-A3B3-0742-ADBA-FD04ADC7EA77}"/>
              </a:ext>
            </a:extLst>
          </p:cNvPr>
          <p:cNvPicPr>
            <a:picLocks noChangeAspect="1"/>
          </p:cNvPicPr>
          <p:nvPr/>
        </p:nvPicPr>
        <p:blipFill>
          <a:blip r:embed="rId8"/>
          <a:stretch>
            <a:fillRect/>
          </a:stretch>
        </p:blipFill>
        <p:spPr>
          <a:xfrm>
            <a:off x="609600" y="923696"/>
            <a:ext cx="7045842" cy="1337405"/>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0887E714-D06B-5548-A478-54A143AC4F49}"/>
              </a:ext>
            </a:extLst>
          </p:cNvPr>
          <p:cNvPicPr>
            <a:picLocks noChangeAspect="1"/>
          </p:cNvPicPr>
          <p:nvPr/>
        </p:nvPicPr>
        <p:blipFill>
          <a:blip r:embed="rId9"/>
          <a:stretch>
            <a:fillRect/>
          </a:stretch>
        </p:blipFill>
        <p:spPr>
          <a:xfrm>
            <a:off x="706384" y="2503113"/>
            <a:ext cx="3223891" cy="1563325"/>
          </a:xfrm>
          <a:prstGeom prst="rect">
            <a:avLst/>
          </a:prstGeom>
        </p:spPr>
      </p:pic>
      <p:sp>
        <p:nvSpPr>
          <p:cNvPr id="16" name="TextBox 15">
            <a:extLst>
              <a:ext uri="{FF2B5EF4-FFF2-40B4-BE49-F238E27FC236}">
                <a16:creationId xmlns:a16="http://schemas.microsoft.com/office/drawing/2014/main" id="{C01994F0-13D7-DD4D-8701-B7EBCBB875C2}"/>
              </a:ext>
            </a:extLst>
          </p:cNvPr>
          <p:cNvSpPr txBox="1"/>
          <p:nvPr/>
        </p:nvSpPr>
        <p:spPr>
          <a:xfrm>
            <a:off x="369913" y="4438357"/>
            <a:ext cx="4903836" cy="1200329"/>
          </a:xfrm>
          <a:prstGeom prst="rect">
            <a:avLst/>
          </a:prstGeom>
          <a:noFill/>
        </p:spPr>
        <p:txBody>
          <a:bodyPr wrap="square" rtlCol="0">
            <a:spAutoFit/>
          </a:bodyPr>
          <a:lstStyle/>
          <a:p>
            <a:r>
              <a:rPr lang="en-GB" sz="2400" b="1" dirty="0"/>
              <a:t>But</a:t>
            </a:r>
            <a:r>
              <a:rPr lang="en-GB" sz="2400" dirty="0"/>
              <a:t>, how might it be possible to replicate a project like this, and ideally make the progress smoother?</a:t>
            </a:r>
            <a:endParaRPr lang="en-GB" sz="2400" b="1" dirty="0"/>
          </a:p>
        </p:txBody>
      </p:sp>
    </p:spTree>
    <p:extLst>
      <p:ext uri="{BB962C8B-B14F-4D97-AF65-F5344CB8AC3E}">
        <p14:creationId xmlns:p14="http://schemas.microsoft.com/office/powerpoint/2010/main" val="2295167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logo.png">
            <a:extLst>
              <a:ext uri="{FF2B5EF4-FFF2-40B4-BE49-F238E27FC236}">
                <a16:creationId xmlns:a16="http://schemas.microsoft.com/office/drawing/2014/main" id="{07BD07B4-ED94-E549-B1D4-C8C318526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6342537"/>
            <a:ext cx="1872208" cy="470839"/>
          </a:xfrm>
          <a:prstGeom prst="rect">
            <a:avLst/>
          </a:prstGeom>
        </p:spPr>
      </p:pic>
      <p:pic>
        <p:nvPicPr>
          <p:cNvPr id="67" name="Picture 66" descr="A picture containing text, clipart&#10;&#10;Description automatically generated">
            <a:extLst>
              <a:ext uri="{FF2B5EF4-FFF2-40B4-BE49-F238E27FC236}">
                <a16:creationId xmlns:a16="http://schemas.microsoft.com/office/drawing/2014/main" id="{CAB3B36D-2674-7248-A948-90A9ABEA13E0}"/>
              </a:ext>
            </a:extLst>
          </p:cNvPr>
          <p:cNvPicPr>
            <a:picLocks noChangeAspect="1"/>
          </p:cNvPicPr>
          <p:nvPr/>
        </p:nvPicPr>
        <p:blipFill>
          <a:blip r:embed="rId4"/>
          <a:stretch>
            <a:fillRect/>
          </a:stretch>
        </p:blipFill>
        <p:spPr>
          <a:xfrm>
            <a:off x="2267744" y="6021288"/>
            <a:ext cx="773951" cy="797765"/>
          </a:xfrm>
          <a:prstGeom prst="rect">
            <a:avLst/>
          </a:prstGeom>
        </p:spPr>
      </p:pic>
      <p:pic>
        <p:nvPicPr>
          <p:cNvPr id="3" name="Picture 2" descr="Logo, company name&#10;&#10;Description automatically generated">
            <a:extLst>
              <a:ext uri="{FF2B5EF4-FFF2-40B4-BE49-F238E27FC236}">
                <a16:creationId xmlns:a16="http://schemas.microsoft.com/office/drawing/2014/main" id="{2EC87E39-07B1-9547-A719-23FCDD17342D}"/>
              </a:ext>
            </a:extLst>
          </p:cNvPr>
          <p:cNvPicPr>
            <a:picLocks noChangeAspect="1"/>
          </p:cNvPicPr>
          <p:nvPr/>
        </p:nvPicPr>
        <p:blipFill>
          <a:blip r:embed="rId5"/>
          <a:stretch>
            <a:fillRect/>
          </a:stretch>
        </p:blipFill>
        <p:spPr>
          <a:xfrm>
            <a:off x="5092993" y="6019626"/>
            <a:ext cx="1391292" cy="793750"/>
          </a:xfrm>
          <a:prstGeom prst="rect">
            <a:avLst/>
          </a:prstGeom>
        </p:spPr>
      </p:pic>
      <p:pic>
        <p:nvPicPr>
          <p:cNvPr id="18" name="Picture 17" descr="A red and white logo&#10;&#10;Description automatically generated with low confidence">
            <a:extLst>
              <a:ext uri="{FF2B5EF4-FFF2-40B4-BE49-F238E27FC236}">
                <a16:creationId xmlns:a16="http://schemas.microsoft.com/office/drawing/2014/main" id="{7208F83A-2513-4442-8163-41F806F47D6A}"/>
              </a:ext>
            </a:extLst>
          </p:cNvPr>
          <p:cNvPicPr>
            <a:picLocks noChangeAspect="1"/>
          </p:cNvPicPr>
          <p:nvPr/>
        </p:nvPicPr>
        <p:blipFill>
          <a:blip r:embed="rId6"/>
          <a:stretch>
            <a:fillRect/>
          </a:stretch>
        </p:blipFill>
        <p:spPr>
          <a:xfrm>
            <a:off x="3210094" y="6172200"/>
            <a:ext cx="1714500" cy="685800"/>
          </a:xfrm>
          <a:prstGeom prst="rect">
            <a:avLst/>
          </a:prstGeom>
        </p:spPr>
      </p:pic>
      <p:pic>
        <p:nvPicPr>
          <p:cNvPr id="24" name="Picture 23" descr="Logo, company name&#10;&#10;Description automatically generated">
            <a:extLst>
              <a:ext uri="{FF2B5EF4-FFF2-40B4-BE49-F238E27FC236}">
                <a16:creationId xmlns:a16="http://schemas.microsoft.com/office/drawing/2014/main" id="{EC65D3A7-3E05-944B-A772-334D3BBB2106}"/>
              </a:ext>
            </a:extLst>
          </p:cNvPr>
          <p:cNvPicPr>
            <a:picLocks noChangeAspect="1"/>
          </p:cNvPicPr>
          <p:nvPr/>
        </p:nvPicPr>
        <p:blipFill>
          <a:blip r:embed="rId7"/>
          <a:stretch>
            <a:fillRect/>
          </a:stretch>
        </p:blipFill>
        <p:spPr>
          <a:xfrm>
            <a:off x="6652684" y="5953996"/>
            <a:ext cx="1522413" cy="925010"/>
          </a:xfrm>
          <a:prstGeom prst="rect">
            <a:avLst/>
          </a:prstGeom>
        </p:spPr>
      </p:pic>
      <p:sp>
        <p:nvSpPr>
          <p:cNvPr id="15" name="TextBox 14">
            <a:extLst>
              <a:ext uri="{FF2B5EF4-FFF2-40B4-BE49-F238E27FC236}">
                <a16:creationId xmlns:a16="http://schemas.microsoft.com/office/drawing/2014/main" id="{3293F677-9B04-5A47-908D-CDC2C8D51A5A}"/>
              </a:ext>
            </a:extLst>
          </p:cNvPr>
          <p:cNvSpPr txBox="1"/>
          <p:nvPr/>
        </p:nvSpPr>
        <p:spPr>
          <a:xfrm>
            <a:off x="653863" y="221844"/>
            <a:ext cx="10956890" cy="523220"/>
          </a:xfrm>
          <a:prstGeom prst="rect">
            <a:avLst/>
          </a:prstGeom>
          <a:noFill/>
        </p:spPr>
        <p:txBody>
          <a:bodyPr wrap="square" rtlCol="0">
            <a:spAutoFit/>
          </a:bodyPr>
          <a:lstStyle/>
          <a:p>
            <a:r>
              <a:rPr lang="en-GB" sz="2800" b="1" dirty="0"/>
              <a:t>‘TOGETHER’ – </a:t>
            </a:r>
            <a:r>
              <a:rPr lang="en-GB" sz="2800" b="1" i="1" dirty="0"/>
              <a:t>participants’ thoughts</a:t>
            </a:r>
            <a:r>
              <a:rPr lang="en-GB" sz="2800" b="1" dirty="0"/>
              <a:t>?</a:t>
            </a:r>
            <a:endParaRPr lang="en-GB" sz="2800" dirty="0">
              <a:highlight>
                <a:srgbClr val="FFFF00"/>
              </a:highlight>
              <a:latin typeface="Ink Free" panose="020F0502020204030204" pitchFamily="34" charset="0"/>
              <a:cs typeface="Ink Free" panose="020F0502020204030204" pitchFamily="34" charset="0"/>
            </a:endParaRPr>
          </a:p>
        </p:txBody>
      </p:sp>
      <p:sp>
        <p:nvSpPr>
          <p:cNvPr id="2" name="TextBox 1">
            <a:extLst>
              <a:ext uri="{FF2B5EF4-FFF2-40B4-BE49-F238E27FC236}">
                <a16:creationId xmlns:a16="http://schemas.microsoft.com/office/drawing/2014/main" id="{871903DA-E695-A24F-A8E0-2947C8847A76}"/>
              </a:ext>
            </a:extLst>
          </p:cNvPr>
          <p:cNvSpPr txBox="1"/>
          <p:nvPr/>
        </p:nvSpPr>
        <p:spPr>
          <a:xfrm>
            <a:off x="526913" y="1054923"/>
            <a:ext cx="7465620" cy="4524315"/>
          </a:xfrm>
          <a:prstGeom prst="rect">
            <a:avLst/>
          </a:prstGeom>
          <a:noFill/>
        </p:spPr>
        <p:txBody>
          <a:bodyPr wrap="square" rtlCol="0">
            <a:spAutoFit/>
          </a:bodyPr>
          <a:lstStyle/>
          <a:p>
            <a:pPr marL="342900" indent="-342900">
              <a:buFont typeface="Arial" panose="020B0604020202020204" pitchFamily="34" charset="0"/>
              <a:buChar char="•"/>
            </a:pPr>
            <a:r>
              <a:rPr lang="en-GB" sz="2400" dirty="0"/>
              <a:t>JH: I got a paper out of it (Hillier &amp; Dixon, 2020) that I wouldn’t have otherwise, and it is helping to demonstrate the usefulness of this strand of my research.</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AA: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GH: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SL: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p:txBody>
      </p:sp>
      <p:pic>
        <p:nvPicPr>
          <p:cNvPr id="16" name="Picture 15" descr="Symbol_FL.eps">
            <a:extLst>
              <a:ext uri="{FF2B5EF4-FFF2-40B4-BE49-F238E27FC236}">
                <a16:creationId xmlns:a16="http://schemas.microsoft.com/office/drawing/2014/main" id="{785D6B54-00F9-5A40-94BA-2E9E7C8A4EF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212375" y="1366503"/>
            <a:ext cx="1777498" cy="1777498"/>
          </a:xfrm>
          <a:prstGeom prst="rect">
            <a:avLst/>
          </a:prstGeom>
        </p:spPr>
      </p:pic>
      <p:pic>
        <p:nvPicPr>
          <p:cNvPr id="17" name="Picture 16" descr="Symbols_WS.eps">
            <a:extLst>
              <a:ext uri="{FF2B5EF4-FFF2-40B4-BE49-F238E27FC236}">
                <a16:creationId xmlns:a16="http://schemas.microsoft.com/office/drawing/2014/main" id="{88760DB4-50E9-2E45-A666-8830699358F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80224" y="388603"/>
            <a:ext cx="1777498" cy="1777498"/>
          </a:xfrm>
          <a:prstGeom prst="rect">
            <a:avLst/>
          </a:prstGeom>
        </p:spPr>
      </p:pic>
      <p:sp>
        <p:nvSpPr>
          <p:cNvPr id="13" name="TextBox 12">
            <a:extLst>
              <a:ext uri="{FF2B5EF4-FFF2-40B4-BE49-F238E27FC236}">
                <a16:creationId xmlns:a16="http://schemas.microsoft.com/office/drawing/2014/main" id="{F36257C4-E69C-0F4F-A04A-961ECA3CAFA5}"/>
              </a:ext>
            </a:extLst>
          </p:cNvPr>
          <p:cNvSpPr txBox="1"/>
          <p:nvPr/>
        </p:nvSpPr>
        <p:spPr>
          <a:xfrm>
            <a:off x="6652684" y="3558105"/>
            <a:ext cx="5661410" cy="1938992"/>
          </a:xfrm>
          <a:prstGeom prst="rect">
            <a:avLst/>
          </a:prstGeom>
          <a:noFill/>
        </p:spPr>
        <p:txBody>
          <a:bodyPr wrap="square" rtlCol="0">
            <a:spAutoFit/>
          </a:bodyPr>
          <a:lstStyle/>
          <a:p>
            <a:r>
              <a:rPr lang="en-GB" sz="2400" dirty="0"/>
              <a:t>'</a:t>
            </a:r>
            <a:r>
              <a:rPr lang="en-GB" sz="2400" i="1" dirty="0"/>
              <a:t>The strength of the project was the group of people involved</a:t>
            </a:r>
            <a:r>
              <a:rPr lang="en-GB" sz="2400" dirty="0"/>
              <a:t>’</a:t>
            </a:r>
          </a:p>
          <a:p>
            <a:pPr marL="342900" indent="-342900">
              <a:buFont typeface="Arial" panose="020B0604020202020204" pitchFamily="34" charset="0"/>
              <a:buChar char="•"/>
            </a:pPr>
            <a:r>
              <a:rPr lang="en-GB" sz="2400" dirty="0"/>
              <a:t>Experienced</a:t>
            </a:r>
          </a:p>
          <a:p>
            <a:pPr marL="342900" indent="-342900">
              <a:buFont typeface="Arial" panose="020B0604020202020204" pitchFamily="34" charset="0"/>
              <a:buChar char="•"/>
            </a:pPr>
            <a:r>
              <a:rPr lang="en-GB" sz="2400" dirty="0"/>
              <a:t>Aware</a:t>
            </a:r>
          </a:p>
          <a:p>
            <a:pPr marL="342900" indent="-342900">
              <a:buFont typeface="Arial" panose="020B0604020202020204" pitchFamily="34" charset="0"/>
              <a:buChar char="•"/>
            </a:pPr>
            <a:r>
              <a:rPr lang="en-GB" sz="2400" dirty="0"/>
              <a:t>Trusted</a:t>
            </a:r>
          </a:p>
        </p:txBody>
      </p:sp>
      <p:sp>
        <p:nvSpPr>
          <p:cNvPr id="20" name="TextBox 19">
            <a:extLst>
              <a:ext uri="{FF2B5EF4-FFF2-40B4-BE49-F238E27FC236}">
                <a16:creationId xmlns:a16="http://schemas.microsoft.com/office/drawing/2014/main" id="{C0C751D5-883B-4244-8FFA-89B4BED6C73A}"/>
              </a:ext>
            </a:extLst>
          </p:cNvPr>
          <p:cNvSpPr txBox="1"/>
          <p:nvPr/>
        </p:nvSpPr>
        <p:spPr>
          <a:xfrm>
            <a:off x="8591368" y="5260664"/>
            <a:ext cx="3355209" cy="461665"/>
          </a:xfrm>
          <a:prstGeom prst="rect">
            <a:avLst/>
          </a:prstGeom>
          <a:noFill/>
        </p:spPr>
        <p:txBody>
          <a:bodyPr wrap="square">
            <a:spAutoFit/>
          </a:bodyPr>
          <a:lstStyle/>
          <a:p>
            <a:r>
              <a:rPr lang="en-GB" sz="2400" b="1" dirty="0"/>
              <a:t>Motivation </a:t>
            </a:r>
            <a:r>
              <a:rPr lang="en-GB" sz="2400" dirty="0"/>
              <a:t>for Co-RISK</a:t>
            </a:r>
            <a:endParaRPr lang="en-US" sz="2400" dirty="0"/>
          </a:p>
        </p:txBody>
      </p:sp>
    </p:spTree>
    <p:extLst>
      <p:ext uri="{BB962C8B-B14F-4D97-AF65-F5344CB8AC3E}">
        <p14:creationId xmlns:p14="http://schemas.microsoft.com/office/powerpoint/2010/main" val="3600792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1">
            <a:extLst>
              <a:ext uri="{FF2B5EF4-FFF2-40B4-BE49-F238E27FC236}">
                <a16:creationId xmlns:a16="http://schemas.microsoft.com/office/drawing/2014/main" id="{27A91028-8977-1C4B-904A-63AD2F519CE4}"/>
              </a:ext>
            </a:extLst>
          </p:cNvPr>
          <p:cNvSpPr txBox="1"/>
          <p:nvPr/>
        </p:nvSpPr>
        <p:spPr>
          <a:xfrm>
            <a:off x="541689" y="1344519"/>
            <a:ext cx="11057644" cy="954107"/>
          </a:xfrm>
          <a:prstGeom prst="rect">
            <a:avLst/>
          </a:prstGeom>
          <a:noFill/>
        </p:spPr>
        <p:txBody>
          <a:bodyPr wrap="square" rtlCol="0">
            <a:spAutoFit/>
          </a:bodyPr>
          <a:lstStyle/>
          <a:p>
            <a:r>
              <a:rPr lang="en-GB" sz="2800" b="1" dirty="0">
                <a:solidFill>
                  <a:srgbClr val="0070C0"/>
                </a:solidFill>
              </a:rPr>
              <a:t>Q1:</a:t>
            </a:r>
            <a:r>
              <a:rPr lang="en-GB" sz="2800" b="1" dirty="0"/>
              <a:t> </a:t>
            </a:r>
            <a:r>
              <a:rPr lang="en-GB" sz="2800" b="1" dirty="0">
                <a:solidFill>
                  <a:srgbClr val="0070C0"/>
                </a:solidFill>
              </a:rPr>
              <a:t>What is the positionality of each of us, and how does it affect our contribution to estimating risk and conditions to cooperate? </a:t>
            </a:r>
          </a:p>
        </p:txBody>
      </p:sp>
      <p:sp>
        <p:nvSpPr>
          <p:cNvPr id="2" name="TextBox 1">
            <a:extLst>
              <a:ext uri="{FF2B5EF4-FFF2-40B4-BE49-F238E27FC236}">
                <a16:creationId xmlns:a16="http://schemas.microsoft.com/office/drawing/2014/main" id="{EE9B2703-28F9-5A45-9668-44ADD75F6A62}"/>
              </a:ext>
            </a:extLst>
          </p:cNvPr>
          <p:cNvSpPr txBox="1"/>
          <p:nvPr/>
        </p:nvSpPr>
        <p:spPr>
          <a:xfrm>
            <a:off x="541689" y="2296144"/>
            <a:ext cx="10329511" cy="1569660"/>
          </a:xfrm>
          <a:prstGeom prst="rect">
            <a:avLst/>
          </a:prstGeom>
          <a:noFill/>
        </p:spPr>
        <p:txBody>
          <a:bodyPr wrap="square" rtlCol="0">
            <a:spAutoFit/>
          </a:bodyPr>
          <a:lstStyle/>
          <a:p>
            <a:pPr marL="342900" indent="-342900">
              <a:buFont typeface="Arial" panose="020B0604020202020204" pitchFamily="34" charset="0"/>
              <a:buChar char="•"/>
            </a:pPr>
            <a:r>
              <a:rPr lang="en-US" sz="2400" dirty="0"/>
              <a:t>There are ‘objective’, non-personal, inherent conflicts of interest </a:t>
            </a:r>
          </a:p>
          <a:p>
            <a:pPr marL="342900" indent="-342900">
              <a:buFont typeface="Arial" panose="020B0604020202020204" pitchFamily="34" charset="0"/>
              <a:buChar char="•"/>
            </a:pPr>
            <a:r>
              <a:rPr lang="en-US" sz="2400" dirty="0"/>
              <a:t>Different temporal horizons</a:t>
            </a:r>
          </a:p>
          <a:p>
            <a:pPr marL="342900" indent="-342900">
              <a:buFont typeface="Arial" panose="020B0604020202020204" pitchFamily="34" charset="0"/>
              <a:buChar char="•"/>
            </a:pPr>
            <a:r>
              <a:rPr lang="en-US" sz="2400" dirty="0"/>
              <a:t>Issues of impartiality (not </a:t>
            </a:r>
            <a:r>
              <a:rPr lang="en-US" sz="2400" dirty="0" err="1"/>
              <a:t>favouring</a:t>
            </a:r>
            <a:r>
              <a:rPr lang="en-US" sz="2400" dirty="0"/>
              <a:t> particular players)</a:t>
            </a:r>
          </a:p>
          <a:p>
            <a:pPr marL="342900" indent="-342900">
              <a:buFont typeface="Arial" panose="020B0604020202020204" pitchFamily="34" charset="0"/>
              <a:buChar char="•"/>
            </a:pPr>
            <a:r>
              <a:rPr lang="en-US" sz="2400" dirty="0"/>
              <a:t>Issues of transparency and information flow (for instance around data sharing)</a:t>
            </a:r>
          </a:p>
        </p:txBody>
      </p:sp>
      <p:sp>
        <p:nvSpPr>
          <p:cNvPr id="4" name="TextBox 3">
            <a:extLst>
              <a:ext uri="{FF2B5EF4-FFF2-40B4-BE49-F238E27FC236}">
                <a16:creationId xmlns:a16="http://schemas.microsoft.com/office/drawing/2014/main" id="{01A9FB76-2ECE-4F47-B5A5-0579243DAAEA}"/>
              </a:ext>
            </a:extLst>
          </p:cNvPr>
          <p:cNvSpPr txBox="1"/>
          <p:nvPr/>
        </p:nvSpPr>
        <p:spPr>
          <a:xfrm>
            <a:off x="541689" y="4026250"/>
            <a:ext cx="9291628" cy="523220"/>
          </a:xfrm>
          <a:prstGeom prst="rect">
            <a:avLst/>
          </a:prstGeom>
          <a:noFill/>
        </p:spPr>
        <p:txBody>
          <a:bodyPr wrap="square" rtlCol="0">
            <a:spAutoFit/>
          </a:bodyPr>
          <a:lstStyle/>
          <a:p>
            <a:r>
              <a:rPr lang="en-GB" sz="2800" b="1" dirty="0">
                <a:solidFill>
                  <a:srgbClr val="0070C0"/>
                </a:solidFill>
              </a:rPr>
              <a:t>Q2: How can a team for this sort of project best be created? </a:t>
            </a:r>
          </a:p>
        </p:txBody>
      </p:sp>
      <p:sp>
        <p:nvSpPr>
          <p:cNvPr id="5" name="TextBox 4">
            <a:extLst>
              <a:ext uri="{FF2B5EF4-FFF2-40B4-BE49-F238E27FC236}">
                <a16:creationId xmlns:a16="http://schemas.microsoft.com/office/drawing/2014/main" id="{1BFA7CCB-C3C8-2445-9C09-C16AB1127322}"/>
              </a:ext>
            </a:extLst>
          </p:cNvPr>
          <p:cNvSpPr txBox="1"/>
          <p:nvPr/>
        </p:nvSpPr>
        <p:spPr>
          <a:xfrm>
            <a:off x="541689" y="4590129"/>
            <a:ext cx="10563982" cy="1569660"/>
          </a:xfrm>
          <a:prstGeom prst="rect">
            <a:avLst/>
          </a:prstGeom>
          <a:noFill/>
        </p:spPr>
        <p:txBody>
          <a:bodyPr wrap="none" rtlCol="0">
            <a:spAutoFit/>
          </a:bodyPr>
          <a:lstStyle/>
          <a:p>
            <a:pPr marL="342900" indent="-342900">
              <a:buFont typeface="Arial" panose="020B0604020202020204" pitchFamily="34" charset="0"/>
              <a:buChar char="•"/>
            </a:pPr>
            <a:r>
              <a:rPr lang="en-US" sz="2400" dirty="0"/>
              <a:t>Issues of trust are important</a:t>
            </a:r>
          </a:p>
          <a:p>
            <a:pPr marL="342900" indent="-342900">
              <a:buFont typeface="Arial" panose="020B0604020202020204" pitchFamily="34" charset="0"/>
              <a:buChar char="•"/>
            </a:pPr>
            <a:r>
              <a:rPr lang="en-US" sz="2400" dirty="0"/>
              <a:t>Established social networks are a prerequisite</a:t>
            </a:r>
          </a:p>
          <a:p>
            <a:pPr marL="342900" indent="-342900">
              <a:buFont typeface="Arial" panose="020B0604020202020204" pitchFamily="34" charset="0"/>
              <a:buChar char="•"/>
            </a:pPr>
            <a:r>
              <a:rPr lang="en-US" sz="2400" dirty="0"/>
              <a:t>There must be a gain in it for everyone (financial, reputational, intellectual)</a:t>
            </a:r>
          </a:p>
          <a:p>
            <a:pPr marL="342900" indent="-342900">
              <a:buFont typeface="Arial" panose="020B0604020202020204" pitchFamily="34" charset="0"/>
              <a:buChar char="•"/>
            </a:pPr>
            <a:r>
              <a:rPr lang="en-US" sz="2400" dirty="0"/>
              <a:t>Experience in the sector, and its ways, routines, and (</a:t>
            </a:r>
            <a:r>
              <a:rPr lang="en-US" sz="2400" dirty="0" err="1"/>
              <a:t>im</a:t>
            </a:r>
            <a:r>
              <a:rPr lang="en-US" sz="2400" dirty="0"/>
              <a:t>)possibilities is necessary</a:t>
            </a:r>
          </a:p>
        </p:txBody>
      </p:sp>
      <p:sp>
        <p:nvSpPr>
          <p:cNvPr id="6" name="TextBox 5">
            <a:extLst>
              <a:ext uri="{FF2B5EF4-FFF2-40B4-BE49-F238E27FC236}">
                <a16:creationId xmlns:a16="http://schemas.microsoft.com/office/drawing/2014/main" id="{1CC778F9-A1B1-EC40-9CA6-8EC304DE957E}"/>
              </a:ext>
            </a:extLst>
          </p:cNvPr>
          <p:cNvSpPr txBox="1"/>
          <p:nvPr/>
        </p:nvSpPr>
        <p:spPr>
          <a:xfrm>
            <a:off x="592666" y="249752"/>
            <a:ext cx="10735733" cy="523220"/>
          </a:xfrm>
          <a:prstGeom prst="rect">
            <a:avLst/>
          </a:prstGeom>
          <a:noFill/>
        </p:spPr>
        <p:txBody>
          <a:bodyPr wrap="square" rtlCol="0">
            <a:spAutoFit/>
          </a:bodyPr>
          <a:lstStyle/>
          <a:p>
            <a:r>
              <a:rPr lang="en-GB" sz="2800" b="1" dirty="0"/>
              <a:t>And, some thoughts we collected earlier …..</a:t>
            </a:r>
            <a:endParaRPr lang="en-GB" sz="2800" dirty="0">
              <a:latin typeface="Ink Free" panose="020F0502020204030204" pitchFamily="34" charset="0"/>
              <a:cs typeface="Ink Free" panose="020F0502020204030204" pitchFamily="34" charset="0"/>
            </a:endParaRPr>
          </a:p>
        </p:txBody>
      </p:sp>
    </p:spTree>
    <p:extLst>
      <p:ext uri="{BB962C8B-B14F-4D97-AF65-F5344CB8AC3E}">
        <p14:creationId xmlns:p14="http://schemas.microsoft.com/office/powerpoint/2010/main" val="1532885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53F9D3-317E-A94B-BDEB-DE9C7920E7A9}"/>
              </a:ext>
            </a:extLst>
          </p:cNvPr>
          <p:cNvPicPr>
            <a:picLocks noChangeAspect="1"/>
          </p:cNvPicPr>
          <p:nvPr/>
        </p:nvPicPr>
        <p:blipFill>
          <a:blip r:embed="rId3"/>
          <a:stretch>
            <a:fillRect/>
          </a:stretch>
        </p:blipFill>
        <p:spPr>
          <a:xfrm>
            <a:off x="721597" y="639233"/>
            <a:ext cx="10748806" cy="5579533"/>
          </a:xfrm>
          <a:prstGeom prst="rect">
            <a:avLst/>
          </a:prstGeom>
        </p:spPr>
      </p:pic>
      <p:sp>
        <p:nvSpPr>
          <p:cNvPr id="9" name="Rectangle 8">
            <a:extLst>
              <a:ext uri="{FF2B5EF4-FFF2-40B4-BE49-F238E27FC236}">
                <a16:creationId xmlns:a16="http://schemas.microsoft.com/office/drawing/2014/main" id="{F3D4A3FE-C796-F14C-B828-A09D97823C83}"/>
              </a:ext>
            </a:extLst>
          </p:cNvPr>
          <p:cNvSpPr/>
          <p:nvPr/>
        </p:nvSpPr>
        <p:spPr>
          <a:xfrm>
            <a:off x="603063" y="3776133"/>
            <a:ext cx="9330267" cy="123613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858969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3293F677-9B04-5A47-908D-CDC2C8D51A5A}"/>
              </a:ext>
            </a:extLst>
          </p:cNvPr>
          <p:cNvSpPr txBox="1"/>
          <p:nvPr/>
        </p:nvSpPr>
        <p:spPr>
          <a:xfrm>
            <a:off x="5279607" y="228823"/>
            <a:ext cx="6539860" cy="973444"/>
          </a:xfrm>
          <a:prstGeom prst="rect">
            <a:avLst/>
          </a:prstGeom>
          <a:noFill/>
        </p:spPr>
        <p:txBody>
          <a:bodyPr wrap="square" rtlCol="0">
            <a:spAutoFit/>
          </a:bodyPr>
          <a:lstStyle/>
          <a:p>
            <a:r>
              <a:rPr lang="en-GB" sz="2800" b="1" dirty="0"/>
              <a:t>Which co-occurring hazards do you want to manage better?</a:t>
            </a:r>
            <a:endParaRPr lang="en-GB" sz="2800" dirty="0">
              <a:latin typeface="Ink Free" panose="020F0502020204030204" pitchFamily="34" charset="0"/>
              <a:cs typeface="Ink Free" panose="020F0502020204030204" pitchFamily="34" charset="0"/>
            </a:endParaRPr>
          </a:p>
        </p:txBody>
      </p:sp>
      <p:sp>
        <p:nvSpPr>
          <p:cNvPr id="10" name="TextBox 9">
            <a:extLst>
              <a:ext uri="{FF2B5EF4-FFF2-40B4-BE49-F238E27FC236}">
                <a16:creationId xmlns:a16="http://schemas.microsoft.com/office/drawing/2014/main" id="{1D5DEC89-BA64-5F4E-8CB9-E58FD2DCCDFD}"/>
              </a:ext>
            </a:extLst>
          </p:cNvPr>
          <p:cNvSpPr txBox="1"/>
          <p:nvPr/>
        </p:nvSpPr>
        <p:spPr>
          <a:xfrm>
            <a:off x="5403304" y="2998202"/>
            <a:ext cx="6292466" cy="3708708"/>
          </a:xfrm>
          <a:prstGeom prst="rect">
            <a:avLst/>
          </a:prstGeom>
          <a:noFill/>
        </p:spPr>
        <p:txBody>
          <a:bodyPr wrap="square" rtlCol="0">
            <a:spAutoFit/>
          </a:bodyPr>
          <a:lstStyle/>
          <a:p>
            <a:r>
              <a:rPr lang="en-GB" sz="2400" b="1" dirty="0">
                <a:solidFill>
                  <a:srgbClr val="0070C0"/>
                </a:solidFill>
              </a:rPr>
              <a:t>Introductions on tables </a:t>
            </a:r>
            <a:r>
              <a:rPr lang="en-GB" sz="2400" dirty="0"/>
              <a:t>[5 mins]</a:t>
            </a:r>
          </a:p>
          <a:p>
            <a:endParaRPr lang="en-GB" sz="1100" b="1" dirty="0">
              <a:solidFill>
                <a:srgbClr val="0070C0"/>
              </a:solidFill>
            </a:endParaRPr>
          </a:p>
          <a:p>
            <a:r>
              <a:rPr lang="en-GB" sz="2800" b="1" dirty="0">
                <a:solidFill>
                  <a:srgbClr val="0070C0"/>
                </a:solidFill>
              </a:rPr>
              <a:t>TASK 1 </a:t>
            </a:r>
          </a:p>
          <a:p>
            <a:pPr marL="457200" indent="-457200">
              <a:buFont typeface="+mj-lt"/>
              <a:buAutoNum type="arabicPeriod"/>
            </a:pPr>
            <a:r>
              <a:rPr lang="en-GB" sz="2400" b="1" dirty="0">
                <a:solidFill>
                  <a:srgbClr val="0070C0"/>
                </a:solidFill>
              </a:rPr>
              <a:t>In tables, brainstorm co-occurring hazards of interest to you </a:t>
            </a:r>
            <a:r>
              <a:rPr lang="en-GB" sz="2400" dirty="0"/>
              <a:t>[5 mins]</a:t>
            </a:r>
          </a:p>
          <a:p>
            <a:pPr marL="457200" indent="-457200">
              <a:buFont typeface="+mj-lt"/>
              <a:buAutoNum type="arabicPeriod"/>
            </a:pPr>
            <a:r>
              <a:rPr lang="en-GB" sz="2400" b="1" dirty="0">
                <a:solidFill>
                  <a:srgbClr val="0070C0"/>
                </a:solidFill>
              </a:rPr>
              <a:t>Which is most interesting? You have £15k each to allocate to research (in £5k units – i.e. raise your hand 3 times) </a:t>
            </a:r>
            <a:r>
              <a:rPr lang="en-GB" sz="2400" dirty="0"/>
              <a:t>[10 mins]</a:t>
            </a:r>
          </a:p>
          <a:p>
            <a:pPr marL="457200" indent="-457200">
              <a:buFont typeface="+mj-lt"/>
              <a:buAutoNum type="arabicPeriod"/>
            </a:pPr>
            <a:r>
              <a:rPr lang="en-GB" sz="2400" b="1" dirty="0">
                <a:solidFill>
                  <a:srgbClr val="0070C0"/>
                </a:solidFill>
              </a:rPr>
              <a:t>Assign a topic of interest to each group </a:t>
            </a:r>
            <a:r>
              <a:rPr lang="en-GB" sz="2400" dirty="0"/>
              <a:t>[5 mins]</a:t>
            </a:r>
          </a:p>
        </p:txBody>
      </p:sp>
      <p:pic>
        <p:nvPicPr>
          <p:cNvPr id="11" name="Picture 10">
            <a:extLst>
              <a:ext uri="{FF2B5EF4-FFF2-40B4-BE49-F238E27FC236}">
                <a16:creationId xmlns:a16="http://schemas.microsoft.com/office/drawing/2014/main" id="{640B4023-B085-EF4C-8A92-2F6F44BAB785}"/>
              </a:ext>
            </a:extLst>
          </p:cNvPr>
          <p:cNvPicPr>
            <a:picLocks noChangeAspect="1"/>
          </p:cNvPicPr>
          <p:nvPr/>
        </p:nvPicPr>
        <p:blipFill>
          <a:blip r:embed="rId3"/>
          <a:stretch>
            <a:fillRect/>
          </a:stretch>
        </p:blipFill>
        <p:spPr>
          <a:xfrm>
            <a:off x="372533" y="464498"/>
            <a:ext cx="4408838" cy="3992553"/>
          </a:xfrm>
          <a:prstGeom prst="rect">
            <a:avLst/>
          </a:prstGeom>
        </p:spPr>
      </p:pic>
      <p:pic>
        <p:nvPicPr>
          <p:cNvPr id="12" name="Picture 11" descr="A group of white dice&#10;&#10;Description automatically generated with low confidence">
            <a:extLst>
              <a:ext uri="{FF2B5EF4-FFF2-40B4-BE49-F238E27FC236}">
                <a16:creationId xmlns:a16="http://schemas.microsoft.com/office/drawing/2014/main" id="{8C8A2EB1-B3CA-FC42-B0FA-99EB556B4B97}"/>
              </a:ext>
            </a:extLst>
          </p:cNvPr>
          <p:cNvPicPr>
            <a:picLocks noChangeAspect="1"/>
          </p:cNvPicPr>
          <p:nvPr/>
        </p:nvPicPr>
        <p:blipFill>
          <a:blip r:embed="rId4"/>
          <a:stretch>
            <a:fillRect/>
          </a:stretch>
        </p:blipFill>
        <p:spPr>
          <a:xfrm>
            <a:off x="1435235" y="4579215"/>
            <a:ext cx="2283434" cy="1802711"/>
          </a:xfrm>
          <a:prstGeom prst="rect">
            <a:avLst/>
          </a:prstGeom>
        </p:spPr>
      </p:pic>
      <p:sp>
        <p:nvSpPr>
          <p:cNvPr id="13" name="Text Box 5">
            <a:extLst>
              <a:ext uri="{FF2B5EF4-FFF2-40B4-BE49-F238E27FC236}">
                <a16:creationId xmlns:a16="http://schemas.microsoft.com/office/drawing/2014/main" id="{7053C34F-39FB-C34B-91FE-5B6326614390}"/>
              </a:ext>
            </a:extLst>
          </p:cNvPr>
          <p:cNvSpPr txBox="1">
            <a:spLocks noChangeArrowheads="1"/>
          </p:cNvSpPr>
          <p:nvPr/>
        </p:nvSpPr>
        <p:spPr bwMode="auto">
          <a:xfrm>
            <a:off x="2576952" y="4587766"/>
            <a:ext cx="1403648"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omic Sans MS" charset="0"/>
                <a:ea typeface="ＭＳ Ｐゴシック" charset="0"/>
                <a:cs typeface="ＭＳ Ｐゴシック" charset="0"/>
              </a:defRPr>
            </a:lvl1pPr>
            <a:lvl2pPr marL="37931725" indent="-37474525">
              <a:defRPr sz="2800">
                <a:solidFill>
                  <a:schemeClr val="tx1"/>
                </a:solidFill>
                <a:latin typeface="Comic Sans MS" charset="0"/>
                <a:ea typeface="ＭＳ Ｐゴシック" charset="0"/>
              </a:defRPr>
            </a:lvl2pPr>
            <a:lvl3pPr>
              <a:defRPr sz="2800">
                <a:solidFill>
                  <a:schemeClr val="tx1"/>
                </a:solidFill>
                <a:latin typeface="Comic Sans MS" charset="0"/>
                <a:ea typeface="ＭＳ Ｐゴシック" charset="0"/>
              </a:defRPr>
            </a:lvl3pPr>
            <a:lvl4pPr>
              <a:defRPr sz="2800">
                <a:solidFill>
                  <a:schemeClr val="tx1"/>
                </a:solidFill>
                <a:latin typeface="Comic Sans MS" charset="0"/>
                <a:ea typeface="ＭＳ Ｐゴシック" charset="0"/>
              </a:defRPr>
            </a:lvl4pPr>
            <a:lvl5pPr>
              <a:defRPr sz="2800">
                <a:solidFill>
                  <a:schemeClr val="tx1"/>
                </a:solidFill>
                <a:latin typeface="Comic Sans MS" charset="0"/>
                <a:ea typeface="ＭＳ Ｐゴシック" charset="0"/>
              </a:defRPr>
            </a:lvl5pPr>
            <a:lvl6pPr marL="457200" eaLnBrk="0" fontAlgn="base" hangingPunct="0">
              <a:spcBef>
                <a:spcPct val="0"/>
              </a:spcBef>
              <a:spcAft>
                <a:spcPct val="0"/>
              </a:spcAft>
              <a:defRPr sz="2800">
                <a:solidFill>
                  <a:schemeClr val="tx1"/>
                </a:solidFill>
                <a:latin typeface="Comic Sans MS" charset="0"/>
                <a:ea typeface="ＭＳ Ｐゴシック" charset="0"/>
              </a:defRPr>
            </a:lvl6pPr>
            <a:lvl7pPr marL="914400" eaLnBrk="0" fontAlgn="base" hangingPunct="0">
              <a:spcBef>
                <a:spcPct val="0"/>
              </a:spcBef>
              <a:spcAft>
                <a:spcPct val="0"/>
              </a:spcAft>
              <a:defRPr sz="2800">
                <a:solidFill>
                  <a:schemeClr val="tx1"/>
                </a:solidFill>
                <a:latin typeface="Comic Sans MS" charset="0"/>
                <a:ea typeface="ＭＳ Ｐゴシック" charset="0"/>
              </a:defRPr>
            </a:lvl7pPr>
            <a:lvl8pPr marL="1371600" eaLnBrk="0" fontAlgn="base" hangingPunct="0">
              <a:spcBef>
                <a:spcPct val="0"/>
              </a:spcBef>
              <a:spcAft>
                <a:spcPct val="0"/>
              </a:spcAft>
              <a:defRPr sz="2800">
                <a:solidFill>
                  <a:schemeClr val="tx1"/>
                </a:solidFill>
                <a:latin typeface="Comic Sans MS" charset="0"/>
                <a:ea typeface="ＭＳ Ｐゴシック" charset="0"/>
              </a:defRPr>
            </a:lvl8pPr>
            <a:lvl9pPr marL="1828800" eaLnBrk="0" fontAlgn="base" hangingPunct="0">
              <a:spcBef>
                <a:spcPct val="0"/>
              </a:spcBef>
              <a:spcAft>
                <a:spcPct val="0"/>
              </a:spcAft>
              <a:defRPr sz="2800">
                <a:solidFill>
                  <a:schemeClr val="tx1"/>
                </a:solidFill>
                <a:latin typeface="Comic Sans MS" charset="0"/>
                <a:ea typeface="ＭＳ Ｐゴシック" charset="0"/>
              </a:defRPr>
            </a:lvl9pPr>
          </a:lstStyle>
          <a:p>
            <a:pPr algn="ctr"/>
            <a:r>
              <a:rPr lang="en-US" sz="1800" b="1" dirty="0">
                <a:latin typeface="Tahoma" panose="020B0604030504040204" pitchFamily="34" charset="0"/>
                <a:ea typeface="Tahoma" panose="020B0604030504040204" pitchFamily="34" charset="0"/>
                <a:cs typeface="Tahoma" panose="020B0604030504040204" pitchFamily="34" charset="0"/>
              </a:rPr>
              <a:t>Inland flooding</a:t>
            </a:r>
          </a:p>
        </p:txBody>
      </p:sp>
      <p:sp>
        <p:nvSpPr>
          <p:cNvPr id="14" name="Text Box 5">
            <a:extLst>
              <a:ext uri="{FF2B5EF4-FFF2-40B4-BE49-F238E27FC236}">
                <a16:creationId xmlns:a16="http://schemas.microsoft.com/office/drawing/2014/main" id="{BB07956F-5805-5844-AC7B-31FEBC3FF711}"/>
              </a:ext>
            </a:extLst>
          </p:cNvPr>
          <p:cNvSpPr txBox="1">
            <a:spLocks noChangeArrowheads="1"/>
          </p:cNvSpPr>
          <p:nvPr/>
        </p:nvSpPr>
        <p:spPr bwMode="auto">
          <a:xfrm>
            <a:off x="1284077" y="5878397"/>
            <a:ext cx="1403648"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omic Sans MS" charset="0"/>
                <a:ea typeface="ＭＳ Ｐゴシック" charset="0"/>
                <a:cs typeface="ＭＳ Ｐゴシック" charset="0"/>
              </a:defRPr>
            </a:lvl1pPr>
            <a:lvl2pPr marL="37931725" indent="-37474525">
              <a:defRPr sz="2800">
                <a:solidFill>
                  <a:schemeClr val="tx1"/>
                </a:solidFill>
                <a:latin typeface="Comic Sans MS" charset="0"/>
                <a:ea typeface="ＭＳ Ｐゴシック" charset="0"/>
              </a:defRPr>
            </a:lvl2pPr>
            <a:lvl3pPr>
              <a:defRPr sz="2800">
                <a:solidFill>
                  <a:schemeClr val="tx1"/>
                </a:solidFill>
                <a:latin typeface="Comic Sans MS" charset="0"/>
                <a:ea typeface="ＭＳ Ｐゴシック" charset="0"/>
              </a:defRPr>
            </a:lvl3pPr>
            <a:lvl4pPr>
              <a:defRPr sz="2800">
                <a:solidFill>
                  <a:schemeClr val="tx1"/>
                </a:solidFill>
                <a:latin typeface="Comic Sans MS" charset="0"/>
                <a:ea typeface="ＭＳ Ｐゴシック" charset="0"/>
              </a:defRPr>
            </a:lvl4pPr>
            <a:lvl5pPr>
              <a:defRPr sz="2800">
                <a:solidFill>
                  <a:schemeClr val="tx1"/>
                </a:solidFill>
                <a:latin typeface="Comic Sans MS" charset="0"/>
                <a:ea typeface="ＭＳ Ｐゴシック" charset="0"/>
              </a:defRPr>
            </a:lvl5pPr>
            <a:lvl6pPr marL="457200" eaLnBrk="0" fontAlgn="base" hangingPunct="0">
              <a:spcBef>
                <a:spcPct val="0"/>
              </a:spcBef>
              <a:spcAft>
                <a:spcPct val="0"/>
              </a:spcAft>
              <a:defRPr sz="2800">
                <a:solidFill>
                  <a:schemeClr val="tx1"/>
                </a:solidFill>
                <a:latin typeface="Comic Sans MS" charset="0"/>
                <a:ea typeface="ＭＳ Ｐゴシック" charset="0"/>
              </a:defRPr>
            </a:lvl6pPr>
            <a:lvl7pPr marL="914400" eaLnBrk="0" fontAlgn="base" hangingPunct="0">
              <a:spcBef>
                <a:spcPct val="0"/>
              </a:spcBef>
              <a:spcAft>
                <a:spcPct val="0"/>
              </a:spcAft>
              <a:defRPr sz="2800">
                <a:solidFill>
                  <a:schemeClr val="tx1"/>
                </a:solidFill>
                <a:latin typeface="Comic Sans MS" charset="0"/>
                <a:ea typeface="ＭＳ Ｐゴシック" charset="0"/>
              </a:defRPr>
            </a:lvl7pPr>
            <a:lvl8pPr marL="1371600" eaLnBrk="0" fontAlgn="base" hangingPunct="0">
              <a:spcBef>
                <a:spcPct val="0"/>
              </a:spcBef>
              <a:spcAft>
                <a:spcPct val="0"/>
              </a:spcAft>
              <a:defRPr sz="2800">
                <a:solidFill>
                  <a:schemeClr val="tx1"/>
                </a:solidFill>
                <a:latin typeface="Comic Sans MS" charset="0"/>
                <a:ea typeface="ＭＳ Ｐゴシック" charset="0"/>
              </a:defRPr>
            </a:lvl8pPr>
            <a:lvl9pPr marL="1828800" eaLnBrk="0" fontAlgn="base" hangingPunct="0">
              <a:spcBef>
                <a:spcPct val="0"/>
              </a:spcBef>
              <a:spcAft>
                <a:spcPct val="0"/>
              </a:spcAft>
              <a:defRPr sz="2800">
                <a:solidFill>
                  <a:schemeClr val="tx1"/>
                </a:solidFill>
                <a:latin typeface="Comic Sans MS" charset="0"/>
                <a:ea typeface="ＭＳ Ｐゴシック" charset="0"/>
              </a:defRPr>
            </a:lvl9pPr>
          </a:lstStyle>
          <a:p>
            <a:pPr algn="ctr"/>
            <a:r>
              <a:rPr lang="en-US" sz="1800" b="1" dirty="0">
                <a:latin typeface="Tahoma" panose="020B0604030504040204" pitchFamily="34" charset="0"/>
                <a:ea typeface="Tahoma" panose="020B0604030504040204" pitchFamily="34" charset="0"/>
                <a:cs typeface="Tahoma" panose="020B0604030504040204" pitchFamily="34" charset="0"/>
              </a:rPr>
              <a:t>Extreme wind</a:t>
            </a:r>
          </a:p>
        </p:txBody>
      </p:sp>
      <p:sp>
        <p:nvSpPr>
          <p:cNvPr id="16" name="Text Box 5">
            <a:extLst>
              <a:ext uri="{FF2B5EF4-FFF2-40B4-BE49-F238E27FC236}">
                <a16:creationId xmlns:a16="http://schemas.microsoft.com/office/drawing/2014/main" id="{266B8641-2D4F-0842-86E1-26832C0C8CEC}"/>
              </a:ext>
            </a:extLst>
          </p:cNvPr>
          <p:cNvSpPr txBox="1">
            <a:spLocks noChangeArrowheads="1"/>
          </p:cNvSpPr>
          <p:nvPr/>
        </p:nvSpPr>
        <p:spPr bwMode="auto">
          <a:xfrm>
            <a:off x="685472" y="3851638"/>
            <a:ext cx="1499526"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omic Sans MS" charset="0"/>
                <a:ea typeface="ＭＳ Ｐゴシック" charset="0"/>
                <a:cs typeface="ＭＳ Ｐゴシック" charset="0"/>
              </a:defRPr>
            </a:lvl1pPr>
            <a:lvl2pPr marL="37931725" indent="-37474525">
              <a:defRPr sz="2800">
                <a:solidFill>
                  <a:schemeClr val="tx1"/>
                </a:solidFill>
                <a:latin typeface="Comic Sans MS" charset="0"/>
                <a:ea typeface="ＭＳ Ｐゴシック" charset="0"/>
              </a:defRPr>
            </a:lvl2pPr>
            <a:lvl3pPr>
              <a:defRPr sz="2800">
                <a:solidFill>
                  <a:schemeClr val="tx1"/>
                </a:solidFill>
                <a:latin typeface="Comic Sans MS" charset="0"/>
                <a:ea typeface="ＭＳ Ｐゴシック" charset="0"/>
              </a:defRPr>
            </a:lvl3pPr>
            <a:lvl4pPr>
              <a:defRPr sz="2800">
                <a:solidFill>
                  <a:schemeClr val="tx1"/>
                </a:solidFill>
                <a:latin typeface="Comic Sans MS" charset="0"/>
                <a:ea typeface="ＭＳ Ｐゴシック" charset="0"/>
              </a:defRPr>
            </a:lvl4pPr>
            <a:lvl5pPr>
              <a:defRPr sz="2800">
                <a:solidFill>
                  <a:schemeClr val="tx1"/>
                </a:solidFill>
                <a:latin typeface="Comic Sans MS" charset="0"/>
                <a:ea typeface="ＭＳ Ｐゴシック" charset="0"/>
              </a:defRPr>
            </a:lvl5pPr>
            <a:lvl6pPr marL="457200" eaLnBrk="0" fontAlgn="base" hangingPunct="0">
              <a:spcBef>
                <a:spcPct val="0"/>
              </a:spcBef>
              <a:spcAft>
                <a:spcPct val="0"/>
              </a:spcAft>
              <a:defRPr sz="2800">
                <a:solidFill>
                  <a:schemeClr val="tx1"/>
                </a:solidFill>
                <a:latin typeface="Comic Sans MS" charset="0"/>
                <a:ea typeface="ＭＳ Ｐゴシック" charset="0"/>
              </a:defRPr>
            </a:lvl6pPr>
            <a:lvl7pPr marL="914400" eaLnBrk="0" fontAlgn="base" hangingPunct="0">
              <a:spcBef>
                <a:spcPct val="0"/>
              </a:spcBef>
              <a:spcAft>
                <a:spcPct val="0"/>
              </a:spcAft>
              <a:defRPr sz="2800">
                <a:solidFill>
                  <a:schemeClr val="tx1"/>
                </a:solidFill>
                <a:latin typeface="Comic Sans MS" charset="0"/>
                <a:ea typeface="ＭＳ Ｐゴシック" charset="0"/>
              </a:defRPr>
            </a:lvl7pPr>
            <a:lvl8pPr marL="1371600" eaLnBrk="0" fontAlgn="base" hangingPunct="0">
              <a:spcBef>
                <a:spcPct val="0"/>
              </a:spcBef>
              <a:spcAft>
                <a:spcPct val="0"/>
              </a:spcAft>
              <a:defRPr sz="2800">
                <a:solidFill>
                  <a:schemeClr val="tx1"/>
                </a:solidFill>
                <a:latin typeface="Comic Sans MS" charset="0"/>
                <a:ea typeface="ＭＳ Ｐゴシック" charset="0"/>
              </a:defRPr>
            </a:lvl8pPr>
            <a:lvl9pPr marL="1828800" eaLnBrk="0" fontAlgn="base" hangingPunct="0">
              <a:spcBef>
                <a:spcPct val="0"/>
              </a:spcBef>
              <a:spcAft>
                <a:spcPct val="0"/>
              </a:spcAft>
              <a:defRPr sz="2800">
                <a:solidFill>
                  <a:schemeClr val="tx1"/>
                </a:solidFill>
                <a:latin typeface="Comic Sans MS" charset="0"/>
                <a:ea typeface="ＭＳ Ｐゴシック" charset="0"/>
              </a:defRPr>
            </a:lvl9pPr>
          </a:lstStyle>
          <a:p>
            <a:pPr algn="ctr"/>
            <a:r>
              <a:rPr lang="en-US" sz="1600" dirty="0">
                <a:latin typeface="Tahoma" panose="020B0604030504040204" pitchFamily="34" charset="0"/>
                <a:ea typeface="Tahoma" panose="020B0604030504040204" pitchFamily="34" charset="0"/>
                <a:cs typeface="Tahoma" panose="020B0604030504040204" pitchFamily="34" charset="0"/>
              </a:rPr>
              <a:t>Hillier et al (2020)</a:t>
            </a:r>
          </a:p>
        </p:txBody>
      </p:sp>
      <p:sp>
        <p:nvSpPr>
          <p:cNvPr id="17" name="TextBox 16">
            <a:extLst>
              <a:ext uri="{FF2B5EF4-FFF2-40B4-BE49-F238E27FC236}">
                <a16:creationId xmlns:a16="http://schemas.microsoft.com/office/drawing/2014/main" id="{D42A0FA6-A600-C548-A961-93F13C3034EC}"/>
              </a:ext>
            </a:extLst>
          </p:cNvPr>
          <p:cNvSpPr txBox="1"/>
          <p:nvPr/>
        </p:nvSpPr>
        <p:spPr>
          <a:xfrm>
            <a:off x="5279607" y="1276141"/>
            <a:ext cx="6560386" cy="1569660"/>
          </a:xfrm>
          <a:prstGeom prst="rect">
            <a:avLst/>
          </a:prstGeom>
          <a:noFill/>
        </p:spPr>
        <p:txBody>
          <a:bodyPr wrap="square" rtlCol="0">
            <a:spAutoFit/>
          </a:bodyPr>
          <a:lstStyle/>
          <a:p>
            <a:pPr lvl="1"/>
            <a:r>
              <a:rPr lang="en-GB" sz="2400" dirty="0"/>
              <a:t>It’s increasingly recognised that dependency between hazards exists. It’d be nice to know where and for what hazards this makes a material difference. </a:t>
            </a:r>
          </a:p>
        </p:txBody>
      </p:sp>
      <p:sp>
        <p:nvSpPr>
          <p:cNvPr id="2" name="TextBox 1">
            <a:extLst>
              <a:ext uri="{FF2B5EF4-FFF2-40B4-BE49-F238E27FC236}">
                <a16:creationId xmlns:a16="http://schemas.microsoft.com/office/drawing/2014/main" id="{D21F1112-8456-7720-60BB-E4E46068BFBB}"/>
              </a:ext>
            </a:extLst>
          </p:cNvPr>
          <p:cNvSpPr txBox="1"/>
          <p:nvPr/>
        </p:nvSpPr>
        <p:spPr>
          <a:xfrm>
            <a:off x="2773682" y="192325"/>
            <a:ext cx="1889973" cy="523220"/>
          </a:xfrm>
          <a:prstGeom prst="rect">
            <a:avLst/>
          </a:prstGeom>
          <a:noFill/>
        </p:spPr>
        <p:txBody>
          <a:bodyPr wrap="square" rtlCol="0">
            <a:spAutoFit/>
          </a:bodyPr>
          <a:lstStyle/>
          <a:p>
            <a:r>
              <a:rPr lang="en-US" sz="1400" dirty="0"/>
              <a:t>(image – copyright Hillier 2023, CC4.0)</a:t>
            </a:r>
          </a:p>
        </p:txBody>
      </p:sp>
    </p:spTree>
    <p:extLst>
      <p:ext uri="{BB962C8B-B14F-4D97-AF65-F5344CB8AC3E}">
        <p14:creationId xmlns:p14="http://schemas.microsoft.com/office/powerpoint/2010/main" val="886982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53F9D3-317E-A94B-BDEB-DE9C7920E7A9}"/>
              </a:ext>
            </a:extLst>
          </p:cNvPr>
          <p:cNvPicPr>
            <a:picLocks noChangeAspect="1"/>
          </p:cNvPicPr>
          <p:nvPr/>
        </p:nvPicPr>
        <p:blipFill>
          <a:blip r:embed="rId3"/>
          <a:stretch>
            <a:fillRect/>
          </a:stretch>
        </p:blipFill>
        <p:spPr>
          <a:xfrm>
            <a:off x="721597" y="639233"/>
            <a:ext cx="10748806" cy="5579533"/>
          </a:xfrm>
          <a:prstGeom prst="rect">
            <a:avLst/>
          </a:prstGeom>
        </p:spPr>
      </p:pic>
      <p:sp>
        <p:nvSpPr>
          <p:cNvPr id="9" name="Rectangle 8">
            <a:extLst>
              <a:ext uri="{FF2B5EF4-FFF2-40B4-BE49-F238E27FC236}">
                <a16:creationId xmlns:a16="http://schemas.microsoft.com/office/drawing/2014/main" id="{F3D4A3FE-C796-F14C-B828-A09D97823C83}"/>
              </a:ext>
            </a:extLst>
          </p:cNvPr>
          <p:cNvSpPr/>
          <p:nvPr/>
        </p:nvSpPr>
        <p:spPr>
          <a:xfrm>
            <a:off x="586130" y="4999566"/>
            <a:ext cx="10884273" cy="656167"/>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4786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2B202-DF70-314B-BF21-8234E8C5D8D8}"/>
              </a:ext>
            </a:extLst>
          </p:cNvPr>
          <p:cNvSpPr>
            <a:spLocks noGrp="1"/>
          </p:cNvSpPr>
          <p:nvPr>
            <p:ph type="title"/>
          </p:nvPr>
        </p:nvSpPr>
        <p:spPr>
          <a:xfrm>
            <a:off x="838200" y="223050"/>
            <a:ext cx="10515600" cy="561652"/>
          </a:xfrm>
        </p:spPr>
        <p:txBody>
          <a:bodyPr>
            <a:normAutofit/>
          </a:bodyPr>
          <a:lstStyle/>
          <a:p>
            <a:r>
              <a:rPr lang="en-US" sz="2800" b="1" dirty="0">
                <a:latin typeface="+mn-lt"/>
              </a:rPr>
              <a:t>MAP 1 – Organizational Landscape </a:t>
            </a:r>
            <a:r>
              <a:rPr lang="en-US" sz="2800" b="1" dirty="0">
                <a:solidFill>
                  <a:srgbClr val="0070C0"/>
                </a:solidFill>
                <a:latin typeface="+mn-lt"/>
              </a:rPr>
              <a:t>[TASK 2]</a:t>
            </a:r>
            <a:endParaRPr lang="en-US" sz="2800" b="1" dirty="0">
              <a:latin typeface="+mn-lt"/>
            </a:endParaRPr>
          </a:p>
        </p:txBody>
      </p:sp>
      <p:sp>
        <p:nvSpPr>
          <p:cNvPr id="3" name="Content Placeholder 2">
            <a:extLst>
              <a:ext uri="{FF2B5EF4-FFF2-40B4-BE49-F238E27FC236}">
                <a16:creationId xmlns:a16="http://schemas.microsoft.com/office/drawing/2014/main" id="{ECF51653-2437-EA47-9BCA-E40605DDBE85}"/>
              </a:ext>
            </a:extLst>
          </p:cNvPr>
          <p:cNvSpPr>
            <a:spLocks noGrp="1"/>
          </p:cNvSpPr>
          <p:nvPr>
            <p:ph idx="1"/>
          </p:nvPr>
        </p:nvSpPr>
        <p:spPr>
          <a:xfrm>
            <a:off x="313267" y="1778545"/>
            <a:ext cx="5985933" cy="3067799"/>
          </a:xfrm>
        </p:spPr>
        <p:txBody>
          <a:bodyPr>
            <a:noAutofit/>
          </a:bodyPr>
          <a:lstStyle/>
          <a:p>
            <a:r>
              <a:rPr lang="en-US" sz="2400" dirty="0"/>
              <a:t>Types of organization?</a:t>
            </a:r>
          </a:p>
          <a:p>
            <a:r>
              <a:rPr lang="en-US" sz="2400" dirty="0"/>
              <a:t>Why include them?</a:t>
            </a:r>
          </a:p>
          <a:p>
            <a:r>
              <a:rPr lang="en-US" sz="2400" dirty="0"/>
              <a:t>Positionality / viewpoint</a:t>
            </a:r>
          </a:p>
          <a:p>
            <a:pPr lvl="1"/>
            <a:r>
              <a:rPr lang="en-US" sz="2000" dirty="0"/>
              <a:t>‘Insertion point’ of science into policy/decision making</a:t>
            </a:r>
          </a:p>
          <a:p>
            <a:pPr lvl="1"/>
            <a:r>
              <a:rPr lang="en-US" sz="2000" dirty="0"/>
              <a:t>Contribution (e.g. skill, data)</a:t>
            </a:r>
          </a:p>
          <a:p>
            <a:pPr lvl="1"/>
            <a:r>
              <a:rPr lang="en-US" sz="2000" dirty="0"/>
              <a:t>Barrier/constraint</a:t>
            </a:r>
          </a:p>
          <a:p>
            <a:pPr lvl="1"/>
            <a:endParaRPr lang="en-US" dirty="0"/>
          </a:p>
        </p:txBody>
      </p:sp>
      <p:sp>
        <p:nvSpPr>
          <p:cNvPr id="4" name="TextBox 3">
            <a:extLst>
              <a:ext uri="{FF2B5EF4-FFF2-40B4-BE49-F238E27FC236}">
                <a16:creationId xmlns:a16="http://schemas.microsoft.com/office/drawing/2014/main" id="{952E312C-9ADC-FC4C-8EF4-7550CD9DB3D8}"/>
              </a:ext>
            </a:extLst>
          </p:cNvPr>
          <p:cNvSpPr txBox="1"/>
          <p:nvPr/>
        </p:nvSpPr>
        <p:spPr>
          <a:xfrm>
            <a:off x="2245259" y="909700"/>
            <a:ext cx="8939208" cy="523220"/>
          </a:xfrm>
          <a:prstGeom prst="rect">
            <a:avLst/>
          </a:prstGeom>
          <a:noFill/>
        </p:spPr>
        <p:txBody>
          <a:bodyPr wrap="square" rtlCol="0">
            <a:spAutoFit/>
          </a:bodyPr>
          <a:lstStyle/>
          <a:p>
            <a:r>
              <a:rPr lang="en-GB" sz="2800" b="1" dirty="0">
                <a:solidFill>
                  <a:srgbClr val="0070C0"/>
                </a:solidFill>
              </a:rPr>
              <a:t>TASK 2 Map the Organizational landscape</a:t>
            </a:r>
          </a:p>
        </p:txBody>
      </p:sp>
      <p:sp>
        <p:nvSpPr>
          <p:cNvPr id="5" name="Content Placeholder 2">
            <a:extLst>
              <a:ext uri="{FF2B5EF4-FFF2-40B4-BE49-F238E27FC236}">
                <a16:creationId xmlns:a16="http://schemas.microsoft.com/office/drawing/2014/main" id="{AC10258A-F753-F346-93FB-D33637E00040}"/>
              </a:ext>
            </a:extLst>
          </p:cNvPr>
          <p:cNvSpPr txBox="1">
            <a:spLocks/>
          </p:cNvSpPr>
          <p:nvPr/>
        </p:nvSpPr>
        <p:spPr>
          <a:xfrm>
            <a:off x="262465" y="4979785"/>
            <a:ext cx="9289986" cy="170888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GB" sz="2400" b="1" dirty="0"/>
              <a:t>Map 1 - Who are the </a:t>
            </a:r>
            <a:r>
              <a:rPr lang="en-GB" sz="2400" b="1" i="1" dirty="0"/>
              <a:t>types </a:t>
            </a:r>
            <a:r>
              <a:rPr lang="en-GB" sz="2400" b="1" dirty="0"/>
              <a:t>of people you need to involve? Why? And, what is their positionality?</a:t>
            </a:r>
          </a:p>
          <a:p>
            <a:pPr>
              <a:spcBef>
                <a:spcPts val="0"/>
              </a:spcBef>
            </a:pPr>
            <a:r>
              <a:rPr lang="en-GB" sz="2400" b="1" dirty="0">
                <a:solidFill>
                  <a:schemeClr val="bg1">
                    <a:lumMod val="65000"/>
                  </a:schemeClr>
                </a:solidFill>
              </a:rPr>
              <a:t>Map 2 - Who </a:t>
            </a:r>
            <a:r>
              <a:rPr lang="en-GB" sz="2400" b="1" i="1" dirty="0">
                <a:solidFill>
                  <a:schemeClr val="bg1">
                    <a:lumMod val="65000"/>
                  </a:schemeClr>
                </a:solidFill>
              </a:rPr>
              <a:t>specifically</a:t>
            </a:r>
            <a:r>
              <a:rPr lang="en-GB" sz="2400" b="1" dirty="0">
                <a:solidFill>
                  <a:schemeClr val="bg1">
                    <a:lumMod val="65000"/>
                  </a:schemeClr>
                </a:solidFill>
              </a:rPr>
              <a:t> would you intend to involve? Why? And, what is their positionality i.e. motivations, concerns etc ….? </a:t>
            </a:r>
          </a:p>
          <a:p>
            <a:pPr>
              <a:spcBef>
                <a:spcPts val="0"/>
              </a:spcBef>
            </a:pPr>
            <a:r>
              <a:rPr lang="en-GB" sz="2400" b="1" dirty="0">
                <a:solidFill>
                  <a:schemeClr val="bg1">
                    <a:lumMod val="65000"/>
                  </a:schemeClr>
                </a:solidFill>
              </a:rPr>
              <a:t>Map 3 - How </a:t>
            </a:r>
            <a:r>
              <a:rPr lang="en-GB" sz="2400" b="1" i="1" dirty="0">
                <a:solidFill>
                  <a:schemeClr val="bg1">
                    <a:lumMod val="65000"/>
                  </a:schemeClr>
                </a:solidFill>
              </a:rPr>
              <a:t>exactly </a:t>
            </a:r>
            <a:r>
              <a:rPr lang="en-GB" sz="2400" b="1" dirty="0">
                <a:solidFill>
                  <a:schemeClr val="bg1">
                    <a:lumMod val="65000"/>
                  </a:schemeClr>
                </a:solidFill>
              </a:rPr>
              <a:t>are you going to make this project work?</a:t>
            </a:r>
            <a:endParaRPr lang="en-GB" sz="2400" dirty="0">
              <a:solidFill>
                <a:schemeClr val="bg1">
                  <a:lumMod val="65000"/>
                </a:schemeClr>
              </a:solidFill>
            </a:endParaRPr>
          </a:p>
          <a:p>
            <a:pPr marL="0" indent="0">
              <a:buFont typeface="Arial" panose="020B0604020202020204" pitchFamily="34" charset="0"/>
              <a:buNone/>
            </a:pPr>
            <a:endParaRPr lang="en-GB" dirty="0"/>
          </a:p>
          <a:p>
            <a:endParaRPr lang="en-GB" dirty="0"/>
          </a:p>
          <a:p>
            <a:endParaRPr lang="en-US" dirty="0"/>
          </a:p>
        </p:txBody>
      </p:sp>
      <p:sp>
        <p:nvSpPr>
          <p:cNvPr id="6" name="TextBox 5">
            <a:extLst>
              <a:ext uri="{FF2B5EF4-FFF2-40B4-BE49-F238E27FC236}">
                <a16:creationId xmlns:a16="http://schemas.microsoft.com/office/drawing/2014/main" id="{AD3CCAA9-408B-2D4E-AD6A-8E133317748C}"/>
              </a:ext>
            </a:extLst>
          </p:cNvPr>
          <p:cNvSpPr txBox="1"/>
          <p:nvPr/>
        </p:nvSpPr>
        <p:spPr>
          <a:xfrm>
            <a:off x="9617717" y="5046300"/>
            <a:ext cx="2481148" cy="400110"/>
          </a:xfrm>
          <a:prstGeom prst="rect">
            <a:avLst/>
          </a:prstGeom>
          <a:noFill/>
        </p:spPr>
        <p:txBody>
          <a:bodyPr wrap="square" rtlCol="0">
            <a:spAutoFit/>
          </a:bodyPr>
          <a:lstStyle/>
          <a:p>
            <a:r>
              <a:rPr lang="en-US" sz="2000" b="1" dirty="0">
                <a:solidFill>
                  <a:srgbClr val="C00000"/>
                </a:solidFill>
              </a:rPr>
              <a:t>Broad/general</a:t>
            </a:r>
          </a:p>
        </p:txBody>
      </p:sp>
      <p:sp>
        <p:nvSpPr>
          <p:cNvPr id="7" name="TextBox 6">
            <a:extLst>
              <a:ext uri="{FF2B5EF4-FFF2-40B4-BE49-F238E27FC236}">
                <a16:creationId xmlns:a16="http://schemas.microsoft.com/office/drawing/2014/main" id="{1B4FA12A-4C86-984F-80C4-43B45510352B}"/>
              </a:ext>
            </a:extLst>
          </p:cNvPr>
          <p:cNvSpPr txBox="1"/>
          <p:nvPr/>
        </p:nvSpPr>
        <p:spPr>
          <a:xfrm>
            <a:off x="9552451" y="6123489"/>
            <a:ext cx="2187748" cy="400110"/>
          </a:xfrm>
          <a:prstGeom prst="rect">
            <a:avLst/>
          </a:prstGeom>
          <a:noFill/>
        </p:spPr>
        <p:txBody>
          <a:bodyPr wrap="square" rtlCol="0">
            <a:spAutoFit/>
          </a:bodyPr>
          <a:lstStyle/>
          <a:p>
            <a:r>
              <a:rPr lang="en-US" sz="2000" b="1" dirty="0">
                <a:solidFill>
                  <a:srgbClr val="C00000"/>
                </a:solidFill>
              </a:rPr>
              <a:t>Concrete/specific</a:t>
            </a:r>
          </a:p>
        </p:txBody>
      </p:sp>
      <p:cxnSp>
        <p:nvCxnSpPr>
          <p:cNvPr id="8" name="Straight Arrow Connector 7">
            <a:extLst>
              <a:ext uri="{FF2B5EF4-FFF2-40B4-BE49-F238E27FC236}">
                <a16:creationId xmlns:a16="http://schemas.microsoft.com/office/drawing/2014/main" id="{B11AC952-6BD9-4347-8B0C-9F65CB84FAAF}"/>
              </a:ext>
            </a:extLst>
          </p:cNvPr>
          <p:cNvCxnSpPr>
            <a:cxnSpLocks/>
          </p:cNvCxnSpPr>
          <p:nvPr/>
        </p:nvCxnSpPr>
        <p:spPr>
          <a:xfrm>
            <a:off x="10451564" y="5503562"/>
            <a:ext cx="0" cy="67707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7816E88-EC52-824F-AEE0-41A18B9D5A1D}"/>
              </a:ext>
            </a:extLst>
          </p:cNvPr>
          <p:cNvSpPr txBox="1"/>
          <p:nvPr/>
        </p:nvSpPr>
        <p:spPr>
          <a:xfrm>
            <a:off x="5875867" y="3043364"/>
            <a:ext cx="3776134" cy="1292662"/>
          </a:xfrm>
          <a:prstGeom prst="rect">
            <a:avLst/>
          </a:prstGeom>
          <a:noFill/>
        </p:spPr>
        <p:txBody>
          <a:bodyPr wrap="square" rtlCol="0">
            <a:spAutoFit/>
          </a:bodyPr>
          <a:lstStyle/>
          <a:p>
            <a:pPr marL="800100" lvl="1" indent="-342900">
              <a:buFont typeface="Arial" panose="020B0604020202020204" pitchFamily="34" charset="0"/>
              <a:buChar char="•"/>
            </a:pPr>
            <a:r>
              <a:rPr lang="en-US" sz="2000" dirty="0"/>
              <a:t>Concern</a:t>
            </a:r>
          </a:p>
          <a:p>
            <a:pPr marL="800100" lvl="1" indent="-342900">
              <a:buFont typeface="Arial" panose="020B0604020202020204" pitchFamily="34" charset="0"/>
              <a:buChar char="•"/>
            </a:pPr>
            <a:r>
              <a:rPr lang="en-US" sz="2000" dirty="0"/>
              <a:t>Useful output/outcome</a:t>
            </a:r>
          </a:p>
          <a:p>
            <a:pPr marL="800100" lvl="1" indent="-342900">
              <a:buFont typeface="Arial" panose="020B0604020202020204" pitchFamily="34" charset="0"/>
              <a:buChar char="•"/>
            </a:pPr>
            <a:r>
              <a:rPr lang="en-US" sz="2000" dirty="0"/>
              <a:t>Motivation</a:t>
            </a:r>
          </a:p>
          <a:p>
            <a:endParaRPr lang="en-US" dirty="0"/>
          </a:p>
        </p:txBody>
      </p:sp>
    </p:spTree>
    <p:extLst>
      <p:ext uri="{BB962C8B-B14F-4D97-AF65-F5344CB8AC3E}">
        <p14:creationId xmlns:p14="http://schemas.microsoft.com/office/powerpoint/2010/main" val="2500611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nip Single Corner of Rectangle 44">
            <a:extLst>
              <a:ext uri="{FF2B5EF4-FFF2-40B4-BE49-F238E27FC236}">
                <a16:creationId xmlns:a16="http://schemas.microsoft.com/office/drawing/2014/main" id="{46C25809-1D5C-6648-8F84-C9AEC2FB53EF}"/>
              </a:ext>
            </a:extLst>
          </p:cNvPr>
          <p:cNvSpPr/>
          <p:nvPr/>
        </p:nvSpPr>
        <p:spPr>
          <a:xfrm flipH="1">
            <a:off x="6882062" y="5199186"/>
            <a:ext cx="5309935" cy="1658814"/>
          </a:xfrm>
          <a:prstGeom prst="snip1Rect">
            <a:avLst>
              <a:gd name="adj" fmla="val 40128"/>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ounded Rectangle 3">
            <a:extLst>
              <a:ext uri="{FF2B5EF4-FFF2-40B4-BE49-F238E27FC236}">
                <a16:creationId xmlns:a16="http://schemas.microsoft.com/office/drawing/2014/main" id="{69B9D50E-61A6-A74B-AE6A-8067BC4D7D65}"/>
              </a:ext>
            </a:extLst>
          </p:cNvPr>
          <p:cNvSpPr/>
          <p:nvPr/>
        </p:nvSpPr>
        <p:spPr>
          <a:xfrm>
            <a:off x="151871" y="153974"/>
            <a:ext cx="1236663" cy="440267"/>
          </a:xfrm>
          <a:prstGeom prst="roundRect">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B39E8A8-C449-0545-BA87-ECBBD9971E4C}"/>
              </a:ext>
            </a:extLst>
          </p:cNvPr>
          <p:cNvSpPr txBox="1"/>
          <p:nvPr/>
        </p:nvSpPr>
        <p:spPr>
          <a:xfrm>
            <a:off x="262202" y="189441"/>
            <a:ext cx="1016000" cy="369332"/>
          </a:xfrm>
          <a:prstGeom prst="rect">
            <a:avLst/>
          </a:prstGeom>
          <a:noFill/>
        </p:spPr>
        <p:txBody>
          <a:bodyPr wrap="square" rtlCol="0">
            <a:spAutoFit/>
          </a:bodyPr>
          <a:lstStyle/>
          <a:p>
            <a:r>
              <a:rPr lang="en-GB" b="1" dirty="0">
                <a:latin typeface="Tahoma" panose="020B0604030504040204" pitchFamily="34" charset="0"/>
                <a:ea typeface="Tahoma" panose="020B0604030504040204" pitchFamily="34" charset="0"/>
                <a:cs typeface="Tahoma" panose="020B0604030504040204" pitchFamily="34" charset="0"/>
              </a:rPr>
              <a:t>MAP 1</a:t>
            </a:r>
          </a:p>
        </p:txBody>
      </p:sp>
      <p:sp>
        <p:nvSpPr>
          <p:cNvPr id="7" name="Oval 6">
            <a:extLst>
              <a:ext uri="{FF2B5EF4-FFF2-40B4-BE49-F238E27FC236}">
                <a16:creationId xmlns:a16="http://schemas.microsoft.com/office/drawing/2014/main" id="{C8CECFF5-1DEC-BC47-8C0E-708E70481D6E}"/>
              </a:ext>
            </a:extLst>
          </p:cNvPr>
          <p:cNvSpPr/>
          <p:nvPr/>
        </p:nvSpPr>
        <p:spPr>
          <a:xfrm>
            <a:off x="3996267" y="3132667"/>
            <a:ext cx="3810000" cy="931333"/>
          </a:xfrm>
          <a:prstGeom prst="ellipse">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a:extLst>
              <a:ext uri="{FF2B5EF4-FFF2-40B4-BE49-F238E27FC236}">
                <a16:creationId xmlns:a16="http://schemas.microsoft.com/office/drawing/2014/main" id="{465DED53-3570-9240-954E-D3492B3874EF}"/>
              </a:ext>
            </a:extLst>
          </p:cNvPr>
          <p:cNvSpPr/>
          <p:nvPr/>
        </p:nvSpPr>
        <p:spPr>
          <a:xfrm>
            <a:off x="304535" y="921403"/>
            <a:ext cx="2923710" cy="2507597"/>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unded Rectangle 8">
            <a:extLst>
              <a:ext uri="{FF2B5EF4-FFF2-40B4-BE49-F238E27FC236}">
                <a16:creationId xmlns:a16="http://schemas.microsoft.com/office/drawing/2014/main" id="{3834CB8E-17FB-4E4A-A1D4-1D1286DEE7AF}"/>
              </a:ext>
            </a:extLst>
          </p:cNvPr>
          <p:cNvSpPr/>
          <p:nvPr/>
        </p:nvSpPr>
        <p:spPr>
          <a:xfrm>
            <a:off x="8923867" y="1243154"/>
            <a:ext cx="3047999" cy="3613612"/>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FCE197E-237E-494A-A72E-E1A0F09217FD}"/>
              </a:ext>
            </a:extLst>
          </p:cNvPr>
          <p:cNvSpPr txBox="1"/>
          <p:nvPr/>
        </p:nvSpPr>
        <p:spPr>
          <a:xfrm>
            <a:off x="4898616" y="3139333"/>
            <a:ext cx="1934841" cy="461665"/>
          </a:xfrm>
          <a:prstGeom prst="rect">
            <a:avLst/>
          </a:prstGeom>
          <a:noFill/>
        </p:spPr>
        <p:txBody>
          <a:bodyPr wrap="square" rtlCol="0">
            <a:spAutoFit/>
          </a:bodyPr>
          <a:lstStyle/>
          <a:p>
            <a:r>
              <a:rPr lang="en-GB" sz="2400" b="1" dirty="0"/>
              <a:t>Project area</a:t>
            </a:r>
          </a:p>
        </p:txBody>
      </p:sp>
      <p:sp>
        <p:nvSpPr>
          <p:cNvPr id="11" name="TextBox 10">
            <a:extLst>
              <a:ext uri="{FF2B5EF4-FFF2-40B4-BE49-F238E27FC236}">
                <a16:creationId xmlns:a16="http://schemas.microsoft.com/office/drawing/2014/main" id="{AF101665-C175-C749-91E3-B700A90660C9}"/>
              </a:ext>
            </a:extLst>
          </p:cNvPr>
          <p:cNvSpPr txBox="1"/>
          <p:nvPr/>
        </p:nvSpPr>
        <p:spPr>
          <a:xfrm>
            <a:off x="558668" y="900005"/>
            <a:ext cx="1439068" cy="461665"/>
          </a:xfrm>
          <a:prstGeom prst="rect">
            <a:avLst/>
          </a:prstGeom>
          <a:noFill/>
        </p:spPr>
        <p:txBody>
          <a:bodyPr wrap="square" rtlCol="0">
            <a:spAutoFit/>
          </a:bodyPr>
          <a:lstStyle/>
          <a:p>
            <a:r>
              <a:rPr lang="en-GB" sz="2400" b="1" dirty="0"/>
              <a:t>Regulator</a:t>
            </a:r>
          </a:p>
        </p:txBody>
      </p:sp>
      <p:sp>
        <p:nvSpPr>
          <p:cNvPr id="12" name="TextBox 11">
            <a:extLst>
              <a:ext uri="{FF2B5EF4-FFF2-40B4-BE49-F238E27FC236}">
                <a16:creationId xmlns:a16="http://schemas.microsoft.com/office/drawing/2014/main" id="{CDD777E0-F0DA-3C4A-8B12-DC09B08D357F}"/>
              </a:ext>
            </a:extLst>
          </p:cNvPr>
          <p:cNvSpPr txBox="1"/>
          <p:nvPr/>
        </p:nvSpPr>
        <p:spPr>
          <a:xfrm>
            <a:off x="569645" y="4072720"/>
            <a:ext cx="1574270" cy="461665"/>
          </a:xfrm>
          <a:prstGeom prst="rect">
            <a:avLst/>
          </a:prstGeom>
          <a:noFill/>
        </p:spPr>
        <p:txBody>
          <a:bodyPr wrap="square" rtlCol="0">
            <a:spAutoFit/>
          </a:bodyPr>
          <a:lstStyle/>
          <a:p>
            <a:r>
              <a:rPr lang="en-GB" sz="2400" b="1" dirty="0"/>
              <a:t>University</a:t>
            </a:r>
          </a:p>
        </p:txBody>
      </p:sp>
      <p:sp>
        <p:nvSpPr>
          <p:cNvPr id="13" name="TextBox 12">
            <a:extLst>
              <a:ext uri="{FF2B5EF4-FFF2-40B4-BE49-F238E27FC236}">
                <a16:creationId xmlns:a16="http://schemas.microsoft.com/office/drawing/2014/main" id="{92E5438E-E269-F54E-8E7B-9FA5DBC74A29}"/>
              </a:ext>
            </a:extLst>
          </p:cNvPr>
          <p:cNvSpPr txBox="1"/>
          <p:nvPr/>
        </p:nvSpPr>
        <p:spPr>
          <a:xfrm>
            <a:off x="9071287" y="1315503"/>
            <a:ext cx="2032530" cy="461665"/>
          </a:xfrm>
          <a:prstGeom prst="rect">
            <a:avLst/>
          </a:prstGeom>
          <a:noFill/>
        </p:spPr>
        <p:txBody>
          <a:bodyPr wrap="square" rtlCol="0">
            <a:spAutoFit/>
          </a:bodyPr>
          <a:lstStyle/>
          <a:p>
            <a:r>
              <a:rPr lang="en-GB" sz="2400" b="1" dirty="0"/>
              <a:t>Model vendor</a:t>
            </a:r>
          </a:p>
        </p:txBody>
      </p:sp>
      <p:sp>
        <p:nvSpPr>
          <p:cNvPr id="14" name="TextBox 13">
            <a:extLst>
              <a:ext uri="{FF2B5EF4-FFF2-40B4-BE49-F238E27FC236}">
                <a16:creationId xmlns:a16="http://schemas.microsoft.com/office/drawing/2014/main" id="{29B13185-9047-AD41-833C-16B384FBCFED}"/>
              </a:ext>
            </a:extLst>
          </p:cNvPr>
          <p:cNvSpPr txBox="1"/>
          <p:nvPr/>
        </p:nvSpPr>
        <p:spPr>
          <a:xfrm>
            <a:off x="3885669" y="4726947"/>
            <a:ext cx="2032530" cy="461665"/>
          </a:xfrm>
          <a:prstGeom prst="rect">
            <a:avLst/>
          </a:prstGeom>
          <a:noFill/>
        </p:spPr>
        <p:txBody>
          <a:bodyPr wrap="square" rtlCol="0">
            <a:spAutoFit/>
          </a:bodyPr>
          <a:lstStyle/>
          <a:p>
            <a:r>
              <a:rPr lang="en-GB" sz="2400" b="1" dirty="0"/>
              <a:t>Consultant</a:t>
            </a:r>
          </a:p>
        </p:txBody>
      </p:sp>
      <p:sp>
        <p:nvSpPr>
          <p:cNvPr id="15" name="TextBox 14">
            <a:extLst>
              <a:ext uri="{FF2B5EF4-FFF2-40B4-BE49-F238E27FC236}">
                <a16:creationId xmlns:a16="http://schemas.microsoft.com/office/drawing/2014/main" id="{104BD5E3-478E-AA44-BF1A-AD7755574CCE}"/>
              </a:ext>
            </a:extLst>
          </p:cNvPr>
          <p:cNvSpPr txBox="1"/>
          <p:nvPr/>
        </p:nvSpPr>
        <p:spPr>
          <a:xfrm>
            <a:off x="4511580" y="646280"/>
            <a:ext cx="1149165" cy="461665"/>
          </a:xfrm>
          <a:prstGeom prst="rect">
            <a:avLst/>
          </a:prstGeom>
          <a:noFill/>
        </p:spPr>
        <p:txBody>
          <a:bodyPr wrap="square" rtlCol="0">
            <a:spAutoFit/>
          </a:bodyPr>
          <a:lstStyle/>
          <a:p>
            <a:r>
              <a:rPr lang="en-GB" sz="2400" b="1" dirty="0"/>
              <a:t>Broker</a:t>
            </a:r>
          </a:p>
        </p:txBody>
      </p:sp>
      <p:sp>
        <p:nvSpPr>
          <p:cNvPr id="16" name="TextBox 15">
            <a:extLst>
              <a:ext uri="{FF2B5EF4-FFF2-40B4-BE49-F238E27FC236}">
                <a16:creationId xmlns:a16="http://schemas.microsoft.com/office/drawing/2014/main" id="{835D1E85-3D37-3B44-8083-50D1B9633E49}"/>
              </a:ext>
            </a:extLst>
          </p:cNvPr>
          <p:cNvSpPr txBox="1"/>
          <p:nvPr/>
        </p:nvSpPr>
        <p:spPr>
          <a:xfrm>
            <a:off x="4520279" y="3540988"/>
            <a:ext cx="2819252" cy="369332"/>
          </a:xfrm>
          <a:prstGeom prst="rect">
            <a:avLst/>
          </a:prstGeom>
          <a:noFill/>
        </p:spPr>
        <p:txBody>
          <a:bodyPr wrap="square" rtlCol="0">
            <a:spAutoFit/>
          </a:bodyPr>
          <a:lstStyle/>
          <a:p>
            <a:r>
              <a:rPr lang="en-GB" dirty="0">
                <a:latin typeface="Ink Free" panose="020F0502020204030204" pitchFamily="34" charset="0"/>
                <a:cs typeface="Ink Free" panose="020F0502020204030204" pitchFamily="34" charset="0"/>
              </a:rPr>
              <a:t>Co-occurring insurable risks</a:t>
            </a:r>
            <a:endParaRPr lang="en-GB" dirty="0"/>
          </a:p>
        </p:txBody>
      </p:sp>
      <p:sp>
        <p:nvSpPr>
          <p:cNvPr id="17" name="TextBox 16">
            <a:extLst>
              <a:ext uri="{FF2B5EF4-FFF2-40B4-BE49-F238E27FC236}">
                <a16:creationId xmlns:a16="http://schemas.microsoft.com/office/drawing/2014/main" id="{8084993C-6C80-6E4B-8C3E-C84B8E7EA7A0}"/>
              </a:ext>
            </a:extLst>
          </p:cNvPr>
          <p:cNvSpPr txBox="1"/>
          <p:nvPr/>
        </p:nvSpPr>
        <p:spPr>
          <a:xfrm>
            <a:off x="2092006" y="968847"/>
            <a:ext cx="1076679" cy="523220"/>
          </a:xfrm>
          <a:prstGeom prst="rect">
            <a:avLst/>
          </a:prstGeom>
          <a:noFill/>
        </p:spPr>
        <p:txBody>
          <a:bodyPr wrap="square" rtlCol="0">
            <a:spAutoFit/>
          </a:bodyPr>
          <a:lstStyle/>
          <a:p>
            <a:r>
              <a:rPr lang="en-GB" sz="1400" dirty="0">
                <a:latin typeface="Ink Free" panose="020F0502020204030204" pitchFamily="34" charset="0"/>
                <a:cs typeface="Ink Free" panose="020F0502020204030204" pitchFamily="34" charset="0"/>
              </a:rPr>
              <a:t>e.g. PRA / Lloyds</a:t>
            </a:r>
            <a:endParaRPr lang="en-GB" sz="1400" dirty="0"/>
          </a:p>
        </p:txBody>
      </p:sp>
      <p:sp>
        <p:nvSpPr>
          <p:cNvPr id="18" name="TextBox 17">
            <a:extLst>
              <a:ext uri="{FF2B5EF4-FFF2-40B4-BE49-F238E27FC236}">
                <a16:creationId xmlns:a16="http://schemas.microsoft.com/office/drawing/2014/main" id="{CA406146-BD6C-854C-A6ED-03B54AED1542}"/>
              </a:ext>
            </a:extLst>
          </p:cNvPr>
          <p:cNvSpPr txBox="1"/>
          <p:nvPr/>
        </p:nvSpPr>
        <p:spPr>
          <a:xfrm>
            <a:off x="11007565" y="1297888"/>
            <a:ext cx="1005389" cy="523220"/>
          </a:xfrm>
          <a:prstGeom prst="rect">
            <a:avLst/>
          </a:prstGeom>
          <a:noFill/>
        </p:spPr>
        <p:txBody>
          <a:bodyPr wrap="square" rtlCol="0">
            <a:spAutoFit/>
          </a:bodyPr>
          <a:lstStyle/>
          <a:p>
            <a:r>
              <a:rPr lang="en-GB" sz="1400" dirty="0">
                <a:latin typeface="Ink Free" panose="020F0502020204030204" pitchFamily="34" charset="0"/>
                <a:cs typeface="Ink Free" panose="020F0502020204030204" pitchFamily="34" charset="0"/>
              </a:rPr>
              <a:t>e.g. AIR, RMS, JBA</a:t>
            </a:r>
            <a:endParaRPr lang="en-GB" sz="1400" dirty="0"/>
          </a:p>
        </p:txBody>
      </p:sp>
      <p:sp>
        <p:nvSpPr>
          <p:cNvPr id="19" name="Right Arrow 18">
            <a:extLst>
              <a:ext uri="{FF2B5EF4-FFF2-40B4-BE49-F238E27FC236}">
                <a16:creationId xmlns:a16="http://schemas.microsoft.com/office/drawing/2014/main" id="{1074DD73-61EB-8B48-998B-4585DB57C17B}"/>
              </a:ext>
            </a:extLst>
          </p:cNvPr>
          <p:cNvSpPr/>
          <p:nvPr/>
        </p:nvSpPr>
        <p:spPr>
          <a:xfrm rot="493268">
            <a:off x="2738072" y="1759368"/>
            <a:ext cx="1397131"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ight Arrow 19">
            <a:extLst>
              <a:ext uri="{FF2B5EF4-FFF2-40B4-BE49-F238E27FC236}">
                <a16:creationId xmlns:a16="http://schemas.microsoft.com/office/drawing/2014/main" id="{B0A04CB4-BC24-9E4A-ACE2-FD27E3EE6DE1}"/>
              </a:ext>
            </a:extLst>
          </p:cNvPr>
          <p:cNvSpPr/>
          <p:nvPr/>
        </p:nvSpPr>
        <p:spPr>
          <a:xfrm rot="10800000">
            <a:off x="7955399" y="2917415"/>
            <a:ext cx="1397131" cy="1953604"/>
          </a:xfrm>
          <a:prstGeom prst="rightArrow">
            <a:avLst>
              <a:gd name="adj1" fmla="val 76413"/>
              <a:gd name="adj2" fmla="val 19700"/>
            </a:avLst>
          </a:prstGeom>
          <a:solidFill>
            <a:schemeClr val="bg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5B83DBAA-EBDD-824D-809E-958D015810FD}"/>
              </a:ext>
            </a:extLst>
          </p:cNvPr>
          <p:cNvSpPr txBox="1"/>
          <p:nvPr/>
        </p:nvSpPr>
        <p:spPr>
          <a:xfrm>
            <a:off x="8173805" y="3636157"/>
            <a:ext cx="1076680"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Access to risk model</a:t>
            </a:r>
            <a:endParaRPr lang="en-GB" sz="1200" b="1" dirty="0">
              <a:solidFill>
                <a:schemeClr val="accent1">
                  <a:lumMod val="75000"/>
                </a:schemeClr>
              </a:solidFill>
            </a:endParaRPr>
          </a:p>
        </p:txBody>
      </p:sp>
      <p:cxnSp>
        <p:nvCxnSpPr>
          <p:cNvPr id="23" name="Straight Connector 22">
            <a:extLst>
              <a:ext uri="{FF2B5EF4-FFF2-40B4-BE49-F238E27FC236}">
                <a16:creationId xmlns:a16="http://schemas.microsoft.com/office/drawing/2014/main" id="{D39AC0B2-7D10-C14F-B4D0-99E880D9FCC2}"/>
              </a:ext>
            </a:extLst>
          </p:cNvPr>
          <p:cNvCxnSpPr/>
          <p:nvPr/>
        </p:nvCxnSpPr>
        <p:spPr>
          <a:xfrm>
            <a:off x="9496721" y="3097916"/>
            <a:ext cx="0" cy="1080198"/>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ight Arrow 27">
            <a:extLst>
              <a:ext uri="{FF2B5EF4-FFF2-40B4-BE49-F238E27FC236}">
                <a16:creationId xmlns:a16="http://schemas.microsoft.com/office/drawing/2014/main" id="{F561B7A9-6756-424D-98A8-E0812F95684F}"/>
              </a:ext>
            </a:extLst>
          </p:cNvPr>
          <p:cNvSpPr/>
          <p:nvPr/>
        </p:nvSpPr>
        <p:spPr>
          <a:xfrm>
            <a:off x="9773087" y="5713703"/>
            <a:ext cx="1038523" cy="470529"/>
          </a:xfrm>
          <a:prstGeom prst="rightArrow">
            <a:avLst>
              <a:gd name="adj1" fmla="val 54413"/>
              <a:gd name="adj2" fmla="val 74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0425B332-01D7-9D46-99CB-F2E3D5133FFD}"/>
              </a:ext>
            </a:extLst>
          </p:cNvPr>
          <p:cNvSpPr txBox="1"/>
          <p:nvPr/>
        </p:nvSpPr>
        <p:spPr>
          <a:xfrm>
            <a:off x="10852080" y="5661012"/>
            <a:ext cx="1224101" cy="523220"/>
          </a:xfrm>
          <a:prstGeom prst="rect">
            <a:avLst/>
          </a:prstGeom>
          <a:noFill/>
        </p:spPr>
        <p:txBody>
          <a:bodyPr wrap="square" rtlCol="0">
            <a:spAutoFit/>
          </a:bodyPr>
          <a:lstStyle/>
          <a:p>
            <a:r>
              <a:rPr lang="en-GB" sz="1400" b="1" dirty="0">
                <a:solidFill>
                  <a:schemeClr val="accent1">
                    <a:lumMod val="75000"/>
                  </a:schemeClr>
                </a:solidFill>
                <a:cs typeface="Ink Free" panose="020F0502020204030204" pitchFamily="34" charset="0"/>
              </a:rPr>
              <a:t>Contribution e.g. skill/data</a:t>
            </a:r>
          </a:p>
        </p:txBody>
      </p:sp>
      <p:sp>
        <p:nvSpPr>
          <p:cNvPr id="30" name="TextBox 29">
            <a:extLst>
              <a:ext uri="{FF2B5EF4-FFF2-40B4-BE49-F238E27FC236}">
                <a16:creationId xmlns:a16="http://schemas.microsoft.com/office/drawing/2014/main" id="{2CD0DB64-4FE7-6242-9360-8971413D3039}"/>
              </a:ext>
            </a:extLst>
          </p:cNvPr>
          <p:cNvSpPr txBox="1"/>
          <p:nvPr/>
        </p:nvSpPr>
        <p:spPr>
          <a:xfrm>
            <a:off x="9116291" y="5165558"/>
            <a:ext cx="785646" cy="461665"/>
          </a:xfrm>
          <a:prstGeom prst="rect">
            <a:avLst/>
          </a:prstGeom>
          <a:noFill/>
        </p:spPr>
        <p:txBody>
          <a:bodyPr wrap="square" rtlCol="0">
            <a:spAutoFit/>
          </a:bodyPr>
          <a:lstStyle/>
          <a:p>
            <a:r>
              <a:rPr lang="en-GB" sz="2400" b="1" dirty="0"/>
              <a:t>Key</a:t>
            </a:r>
          </a:p>
        </p:txBody>
      </p:sp>
      <p:sp>
        <p:nvSpPr>
          <p:cNvPr id="31" name="Oval 30">
            <a:extLst>
              <a:ext uri="{FF2B5EF4-FFF2-40B4-BE49-F238E27FC236}">
                <a16:creationId xmlns:a16="http://schemas.microsoft.com/office/drawing/2014/main" id="{6572E4AF-8342-FE4C-AA16-CD30D454BBFE}"/>
              </a:ext>
            </a:extLst>
          </p:cNvPr>
          <p:cNvSpPr/>
          <p:nvPr/>
        </p:nvSpPr>
        <p:spPr>
          <a:xfrm>
            <a:off x="7231174" y="5876275"/>
            <a:ext cx="158309" cy="15830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E4039978-F967-2540-AFE1-BEA492AAFC00}"/>
              </a:ext>
            </a:extLst>
          </p:cNvPr>
          <p:cNvSpPr/>
          <p:nvPr/>
        </p:nvSpPr>
        <p:spPr>
          <a:xfrm>
            <a:off x="11272738" y="6339697"/>
            <a:ext cx="158309" cy="15830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33" name="Oval 32">
            <a:extLst>
              <a:ext uri="{FF2B5EF4-FFF2-40B4-BE49-F238E27FC236}">
                <a16:creationId xmlns:a16="http://schemas.microsoft.com/office/drawing/2014/main" id="{51EFF146-048A-CD4E-96C3-518C0F6D7633}"/>
              </a:ext>
            </a:extLst>
          </p:cNvPr>
          <p:cNvSpPr/>
          <p:nvPr/>
        </p:nvSpPr>
        <p:spPr>
          <a:xfrm>
            <a:off x="9429960" y="6421445"/>
            <a:ext cx="158309" cy="158309"/>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9B92A348-D562-4546-AE66-265F819CDBB2}"/>
              </a:ext>
            </a:extLst>
          </p:cNvPr>
          <p:cNvSpPr txBox="1"/>
          <p:nvPr/>
        </p:nvSpPr>
        <p:spPr>
          <a:xfrm>
            <a:off x="7389483" y="5689705"/>
            <a:ext cx="2267842" cy="523220"/>
          </a:xfrm>
          <a:prstGeom prst="rect">
            <a:avLst/>
          </a:prstGeom>
          <a:noFill/>
        </p:spPr>
        <p:txBody>
          <a:bodyPr wrap="square" rtlCol="0">
            <a:spAutoFit/>
          </a:bodyPr>
          <a:lstStyle/>
          <a:p>
            <a:r>
              <a:rPr lang="en-GB" sz="1400" b="1" dirty="0">
                <a:cs typeface="Ink Free" panose="020F0502020204030204" pitchFamily="34" charset="0"/>
              </a:rPr>
              <a:t>‘Insertion point’ of science into policy/decision making</a:t>
            </a:r>
          </a:p>
        </p:txBody>
      </p:sp>
      <p:cxnSp>
        <p:nvCxnSpPr>
          <p:cNvPr id="35" name="Straight Connector 34">
            <a:extLst>
              <a:ext uri="{FF2B5EF4-FFF2-40B4-BE49-F238E27FC236}">
                <a16:creationId xmlns:a16="http://schemas.microsoft.com/office/drawing/2014/main" id="{BBA92AF9-F86C-CF4A-A0FA-61453456C21C}"/>
              </a:ext>
            </a:extLst>
          </p:cNvPr>
          <p:cNvCxnSpPr>
            <a:cxnSpLocks/>
          </p:cNvCxnSpPr>
          <p:nvPr/>
        </p:nvCxnSpPr>
        <p:spPr>
          <a:xfrm flipH="1">
            <a:off x="7018423" y="6297175"/>
            <a:ext cx="215591" cy="406851"/>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BA33695C-1C47-E940-B095-FEC47D35B029}"/>
              </a:ext>
            </a:extLst>
          </p:cNvPr>
          <p:cNvSpPr txBox="1"/>
          <p:nvPr/>
        </p:nvSpPr>
        <p:spPr>
          <a:xfrm>
            <a:off x="7227363" y="6297175"/>
            <a:ext cx="945353" cy="523220"/>
          </a:xfrm>
          <a:prstGeom prst="rect">
            <a:avLst/>
          </a:prstGeom>
          <a:noFill/>
        </p:spPr>
        <p:txBody>
          <a:bodyPr wrap="square" rtlCol="0">
            <a:spAutoFit/>
          </a:bodyPr>
          <a:lstStyle/>
          <a:p>
            <a:r>
              <a:rPr lang="en-GB" sz="1400" b="1" dirty="0">
                <a:solidFill>
                  <a:srgbClr val="C00000"/>
                </a:solidFill>
                <a:cs typeface="Ink Free" panose="020F0502020204030204" pitchFamily="34" charset="0"/>
              </a:rPr>
              <a:t>Barrier/ constraint</a:t>
            </a:r>
          </a:p>
        </p:txBody>
      </p:sp>
      <p:sp>
        <p:nvSpPr>
          <p:cNvPr id="39" name="TextBox 38">
            <a:extLst>
              <a:ext uri="{FF2B5EF4-FFF2-40B4-BE49-F238E27FC236}">
                <a16:creationId xmlns:a16="http://schemas.microsoft.com/office/drawing/2014/main" id="{0EA2EE7E-C354-7A49-9380-28DBEED63285}"/>
              </a:ext>
            </a:extLst>
          </p:cNvPr>
          <p:cNvSpPr txBox="1"/>
          <p:nvPr/>
        </p:nvSpPr>
        <p:spPr>
          <a:xfrm>
            <a:off x="9615098" y="6258107"/>
            <a:ext cx="1392467" cy="523220"/>
          </a:xfrm>
          <a:prstGeom prst="rect">
            <a:avLst/>
          </a:prstGeom>
          <a:noFill/>
        </p:spPr>
        <p:txBody>
          <a:bodyPr wrap="square" rtlCol="0">
            <a:spAutoFit/>
          </a:bodyPr>
          <a:lstStyle/>
          <a:p>
            <a:r>
              <a:rPr lang="en-GB" sz="1400" b="1" dirty="0">
                <a:solidFill>
                  <a:schemeClr val="bg1">
                    <a:lumMod val="50000"/>
                  </a:schemeClr>
                </a:solidFill>
                <a:cs typeface="Ink Free" panose="020F0502020204030204" pitchFamily="34" charset="0"/>
              </a:rPr>
              <a:t>Useful output/ outcome</a:t>
            </a:r>
          </a:p>
        </p:txBody>
      </p:sp>
      <p:sp>
        <p:nvSpPr>
          <p:cNvPr id="42" name="Oval 41">
            <a:extLst>
              <a:ext uri="{FF2B5EF4-FFF2-40B4-BE49-F238E27FC236}">
                <a16:creationId xmlns:a16="http://schemas.microsoft.com/office/drawing/2014/main" id="{59C9A2A6-A1E0-1144-AF0A-4FDE9BE25411}"/>
              </a:ext>
            </a:extLst>
          </p:cNvPr>
          <p:cNvSpPr/>
          <p:nvPr/>
        </p:nvSpPr>
        <p:spPr>
          <a:xfrm>
            <a:off x="8690486" y="6545717"/>
            <a:ext cx="158309" cy="158309"/>
          </a:xfrm>
          <a:prstGeom prst="ellipse">
            <a:avLst/>
          </a:prstGeom>
          <a:solidFill>
            <a:srgbClr val="D9A302"/>
          </a:solidFill>
          <a:ln>
            <a:solidFill>
              <a:srgbClr val="D9A3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43" name="TextBox 42">
            <a:extLst>
              <a:ext uri="{FF2B5EF4-FFF2-40B4-BE49-F238E27FC236}">
                <a16:creationId xmlns:a16="http://schemas.microsoft.com/office/drawing/2014/main" id="{F982A9F4-F392-294D-93EF-6D8A9FE4F6F4}"/>
              </a:ext>
            </a:extLst>
          </p:cNvPr>
          <p:cNvSpPr txBox="1"/>
          <p:nvPr/>
        </p:nvSpPr>
        <p:spPr>
          <a:xfrm>
            <a:off x="10913523" y="6473550"/>
            <a:ext cx="1203970" cy="307777"/>
          </a:xfrm>
          <a:prstGeom prst="rect">
            <a:avLst/>
          </a:prstGeom>
          <a:noFill/>
        </p:spPr>
        <p:txBody>
          <a:bodyPr wrap="square" rtlCol="0">
            <a:spAutoFit/>
          </a:bodyPr>
          <a:lstStyle/>
          <a:p>
            <a:r>
              <a:rPr lang="en-GB" sz="1400" b="1" dirty="0">
                <a:solidFill>
                  <a:schemeClr val="accent6">
                    <a:lumMod val="75000"/>
                  </a:schemeClr>
                </a:solidFill>
                <a:cs typeface="Ink Free" panose="020F0502020204030204" pitchFamily="34" charset="0"/>
              </a:rPr>
              <a:t>Motivation</a:t>
            </a:r>
          </a:p>
        </p:txBody>
      </p:sp>
      <p:sp>
        <p:nvSpPr>
          <p:cNvPr id="44" name="TextBox 43">
            <a:extLst>
              <a:ext uri="{FF2B5EF4-FFF2-40B4-BE49-F238E27FC236}">
                <a16:creationId xmlns:a16="http://schemas.microsoft.com/office/drawing/2014/main" id="{CD671274-8C78-4D4A-B097-9AD15C578AFD}"/>
              </a:ext>
            </a:extLst>
          </p:cNvPr>
          <p:cNvSpPr txBox="1"/>
          <p:nvPr/>
        </p:nvSpPr>
        <p:spPr>
          <a:xfrm>
            <a:off x="8405229" y="6241431"/>
            <a:ext cx="1203970" cy="307777"/>
          </a:xfrm>
          <a:prstGeom prst="rect">
            <a:avLst/>
          </a:prstGeom>
          <a:noFill/>
        </p:spPr>
        <p:txBody>
          <a:bodyPr wrap="square" rtlCol="0">
            <a:spAutoFit/>
          </a:bodyPr>
          <a:lstStyle/>
          <a:p>
            <a:r>
              <a:rPr lang="en-GB" sz="1400" b="1" dirty="0">
                <a:solidFill>
                  <a:srgbClr val="D9A302"/>
                </a:solidFill>
                <a:cs typeface="Ink Free" panose="020F0502020204030204" pitchFamily="34" charset="0"/>
              </a:rPr>
              <a:t>Concern</a:t>
            </a:r>
          </a:p>
        </p:txBody>
      </p:sp>
      <p:sp>
        <p:nvSpPr>
          <p:cNvPr id="49" name="TextBox 48">
            <a:extLst>
              <a:ext uri="{FF2B5EF4-FFF2-40B4-BE49-F238E27FC236}">
                <a16:creationId xmlns:a16="http://schemas.microsoft.com/office/drawing/2014/main" id="{458D68EB-7045-894F-A1E8-835E87AD57DA}"/>
              </a:ext>
            </a:extLst>
          </p:cNvPr>
          <p:cNvSpPr txBox="1"/>
          <p:nvPr/>
        </p:nvSpPr>
        <p:spPr>
          <a:xfrm>
            <a:off x="9539416" y="2075258"/>
            <a:ext cx="2418403" cy="138499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Create change to product that is either marketable or necessary (i.e. tick box)</a:t>
            </a:r>
          </a:p>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Ensure science ’makes sense’ and all material effects included</a:t>
            </a:r>
          </a:p>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Continuity between model versions</a:t>
            </a:r>
          </a:p>
        </p:txBody>
      </p:sp>
      <p:sp>
        <p:nvSpPr>
          <p:cNvPr id="50" name="Rounded Rectangle 49">
            <a:extLst>
              <a:ext uri="{FF2B5EF4-FFF2-40B4-BE49-F238E27FC236}">
                <a16:creationId xmlns:a16="http://schemas.microsoft.com/office/drawing/2014/main" id="{686B1A30-C435-CC42-99AD-13577EBA4A41}"/>
              </a:ext>
            </a:extLst>
          </p:cNvPr>
          <p:cNvSpPr/>
          <p:nvPr/>
        </p:nvSpPr>
        <p:spPr>
          <a:xfrm>
            <a:off x="4167153" y="678121"/>
            <a:ext cx="2946975" cy="179159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C3916FA2-0500-CE4A-A7B9-4DBA253A4306}"/>
              </a:ext>
            </a:extLst>
          </p:cNvPr>
          <p:cNvSpPr txBox="1"/>
          <p:nvPr/>
        </p:nvSpPr>
        <p:spPr>
          <a:xfrm>
            <a:off x="5660745" y="746904"/>
            <a:ext cx="1275011" cy="307777"/>
          </a:xfrm>
          <a:prstGeom prst="rect">
            <a:avLst/>
          </a:prstGeom>
          <a:noFill/>
        </p:spPr>
        <p:txBody>
          <a:bodyPr wrap="square" rtlCol="0">
            <a:spAutoFit/>
          </a:bodyPr>
          <a:lstStyle/>
          <a:p>
            <a:r>
              <a:rPr lang="en-GB" sz="1400" dirty="0">
                <a:latin typeface="Ink Free" panose="020F0502020204030204" pitchFamily="34" charset="0"/>
                <a:cs typeface="Ink Free" panose="020F0502020204030204" pitchFamily="34" charset="0"/>
              </a:rPr>
              <a:t>e.g. Aon, Willis</a:t>
            </a:r>
            <a:endParaRPr lang="en-GB" sz="1400" dirty="0"/>
          </a:p>
        </p:txBody>
      </p:sp>
      <p:sp>
        <p:nvSpPr>
          <p:cNvPr id="52" name="Right Arrow 51">
            <a:extLst>
              <a:ext uri="{FF2B5EF4-FFF2-40B4-BE49-F238E27FC236}">
                <a16:creationId xmlns:a16="http://schemas.microsoft.com/office/drawing/2014/main" id="{EA5DEB92-F379-0747-A819-7F8CF49F27FF}"/>
              </a:ext>
            </a:extLst>
          </p:cNvPr>
          <p:cNvSpPr/>
          <p:nvPr/>
        </p:nvSpPr>
        <p:spPr>
          <a:xfrm rot="5400000">
            <a:off x="4805193" y="1571440"/>
            <a:ext cx="1024665"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Rounded Rectangle 53">
            <a:extLst>
              <a:ext uri="{FF2B5EF4-FFF2-40B4-BE49-F238E27FC236}">
                <a16:creationId xmlns:a16="http://schemas.microsoft.com/office/drawing/2014/main" id="{B3494AB1-5B9A-374E-91DF-4BFEE19A2F88}"/>
              </a:ext>
            </a:extLst>
          </p:cNvPr>
          <p:cNvSpPr/>
          <p:nvPr/>
        </p:nvSpPr>
        <p:spPr>
          <a:xfrm>
            <a:off x="304535" y="4064000"/>
            <a:ext cx="3315961" cy="1872597"/>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ounded Rectangle 54">
            <a:extLst>
              <a:ext uri="{FF2B5EF4-FFF2-40B4-BE49-F238E27FC236}">
                <a16:creationId xmlns:a16="http://schemas.microsoft.com/office/drawing/2014/main" id="{D926BCE1-5F99-B540-B9A9-C0044EC2C6FA}"/>
              </a:ext>
            </a:extLst>
          </p:cNvPr>
          <p:cNvSpPr/>
          <p:nvPr/>
        </p:nvSpPr>
        <p:spPr>
          <a:xfrm>
            <a:off x="3880810" y="4646688"/>
            <a:ext cx="2822228" cy="1693010"/>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TextBox 56">
            <a:extLst>
              <a:ext uri="{FF2B5EF4-FFF2-40B4-BE49-F238E27FC236}">
                <a16:creationId xmlns:a16="http://schemas.microsoft.com/office/drawing/2014/main" id="{58341A4C-B210-C144-B7BA-1031F9E46B0C}"/>
              </a:ext>
            </a:extLst>
          </p:cNvPr>
          <p:cNvSpPr txBox="1"/>
          <p:nvPr/>
        </p:nvSpPr>
        <p:spPr>
          <a:xfrm>
            <a:off x="3880471" y="5084206"/>
            <a:ext cx="1445124" cy="307777"/>
          </a:xfrm>
          <a:prstGeom prst="rect">
            <a:avLst/>
          </a:prstGeom>
          <a:noFill/>
        </p:spPr>
        <p:txBody>
          <a:bodyPr wrap="square" rtlCol="0">
            <a:spAutoFit/>
          </a:bodyPr>
          <a:lstStyle/>
          <a:p>
            <a:r>
              <a:rPr lang="en-GB" sz="1400" dirty="0">
                <a:latin typeface="Ink Free" panose="020F0502020204030204" pitchFamily="34" charset="0"/>
                <a:cs typeface="Ink Free" panose="020F0502020204030204" pitchFamily="34" charset="0"/>
              </a:rPr>
              <a:t>e.g. </a:t>
            </a:r>
            <a:r>
              <a:rPr lang="en-GB" sz="1400" dirty="0" err="1">
                <a:latin typeface="Ink Free" panose="020F0502020204030204" pitchFamily="34" charset="0"/>
                <a:cs typeface="Ink Free" panose="020F0502020204030204" pitchFamily="34" charset="0"/>
              </a:rPr>
              <a:t>CatInsight</a:t>
            </a:r>
            <a:endParaRPr lang="en-GB" sz="1400" dirty="0"/>
          </a:p>
        </p:txBody>
      </p:sp>
      <p:sp>
        <p:nvSpPr>
          <p:cNvPr id="58" name="Right Arrow 57">
            <a:extLst>
              <a:ext uri="{FF2B5EF4-FFF2-40B4-BE49-F238E27FC236}">
                <a16:creationId xmlns:a16="http://schemas.microsoft.com/office/drawing/2014/main" id="{27D6C9C0-E2AE-4443-AD1F-4F3834ADC3A7}"/>
              </a:ext>
            </a:extLst>
          </p:cNvPr>
          <p:cNvSpPr/>
          <p:nvPr/>
        </p:nvSpPr>
        <p:spPr>
          <a:xfrm rot="21269907">
            <a:off x="2424393" y="3677899"/>
            <a:ext cx="1397131"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ight Arrow 58">
            <a:extLst>
              <a:ext uri="{FF2B5EF4-FFF2-40B4-BE49-F238E27FC236}">
                <a16:creationId xmlns:a16="http://schemas.microsoft.com/office/drawing/2014/main" id="{4F3453F3-966A-6B44-8177-07BEDCB9D2B1}"/>
              </a:ext>
            </a:extLst>
          </p:cNvPr>
          <p:cNvSpPr/>
          <p:nvPr/>
        </p:nvSpPr>
        <p:spPr>
          <a:xfrm rot="16200000">
            <a:off x="5977742" y="3680792"/>
            <a:ext cx="1083183"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TextBox 59">
            <a:extLst>
              <a:ext uri="{FF2B5EF4-FFF2-40B4-BE49-F238E27FC236}">
                <a16:creationId xmlns:a16="http://schemas.microsoft.com/office/drawing/2014/main" id="{BFF8E659-63CF-8D46-AEB6-6631538CCD15}"/>
              </a:ext>
            </a:extLst>
          </p:cNvPr>
          <p:cNvSpPr txBox="1"/>
          <p:nvPr/>
        </p:nvSpPr>
        <p:spPr>
          <a:xfrm>
            <a:off x="456172" y="4429665"/>
            <a:ext cx="1792648" cy="307777"/>
          </a:xfrm>
          <a:prstGeom prst="rect">
            <a:avLst/>
          </a:prstGeom>
          <a:noFill/>
        </p:spPr>
        <p:txBody>
          <a:bodyPr wrap="square" rtlCol="0">
            <a:spAutoFit/>
          </a:bodyPr>
          <a:lstStyle/>
          <a:p>
            <a:r>
              <a:rPr lang="en-GB" sz="1400" dirty="0">
                <a:latin typeface="Ink Free" panose="020F0502020204030204" pitchFamily="34" charset="0"/>
              </a:rPr>
              <a:t>e.g. Cambridge, UCL</a:t>
            </a:r>
            <a:endParaRPr lang="en-GB" sz="1400" dirty="0"/>
          </a:p>
        </p:txBody>
      </p:sp>
      <p:sp>
        <p:nvSpPr>
          <p:cNvPr id="61" name="TextBox 60">
            <a:extLst>
              <a:ext uri="{FF2B5EF4-FFF2-40B4-BE49-F238E27FC236}">
                <a16:creationId xmlns:a16="http://schemas.microsoft.com/office/drawing/2014/main" id="{8967239B-7616-214F-9BD6-CD41658515AA}"/>
              </a:ext>
            </a:extLst>
          </p:cNvPr>
          <p:cNvSpPr txBox="1"/>
          <p:nvPr/>
        </p:nvSpPr>
        <p:spPr>
          <a:xfrm>
            <a:off x="9194252" y="1758908"/>
            <a:ext cx="2545827"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cs typeface="Ink Free" panose="020F0502020204030204" pitchFamily="34" charset="0"/>
              </a:rPr>
              <a:t>Improvement to risk model</a:t>
            </a:r>
          </a:p>
        </p:txBody>
      </p:sp>
      <p:sp>
        <p:nvSpPr>
          <p:cNvPr id="62" name="TextBox 61">
            <a:extLst>
              <a:ext uri="{FF2B5EF4-FFF2-40B4-BE49-F238E27FC236}">
                <a16:creationId xmlns:a16="http://schemas.microsoft.com/office/drawing/2014/main" id="{A7EF4222-7294-7144-BA34-50473FD87656}"/>
              </a:ext>
            </a:extLst>
          </p:cNvPr>
          <p:cNvSpPr txBox="1"/>
          <p:nvPr/>
        </p:nvSpPr>
        <p:spPr>
          <a:xfrm>
            <a:off x="9509114" y="4331198"/>
            <a:ext cx="2332279"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Avoid damage to reputation or client relationships</a:t>
            </a:r>
          </a:p>
        </p:txBody>
      </p:sp>
      <p:sp>
        <p:nvSpPr>
          <p:cNvPr id="63" name="TextBox 62">
            <a:extLst>
              <a:ext uri="{FF2B5EF4-FFF2-40B4-BE49-F238E27FC236}">
                <a16:creationId xmlns:a16="http://schemas.microsoft.com/office/drawing/2014/main" id="{49E0390D-1636-8B4F-8A4C-1B1001CB54BF}"/>
              </a:ext>
            </a:extLst>
          </p:cNvPr>
          <p:cNvSpPr txBox="1"/>
          <p:nvPr/>
        </p:nvSpPr>
        <p:spPr>
          <a:xfrm>
            <a:off x="622322" y="2493002"/>
            <a:ext cx="1863777"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cs typeface="Ink Free" panose="020F0502020204030204" pitchFamily="34" charset="0"/>
              </a:rPr>
              <a:t>Avoid giving commercial advantage to any regulated entity </a:t>
            </a:r>
          </a:p>
        </p:txBody>
      </p:sp>
      <p:sp>
        <p:nvSpPr>
          <p:cNvPr id="64" name="TextBox 63">
            <a:extLst>
              <a:ext uri="{FF2B5EF4-FFF2-40B4-BE49-F238E27FC236}">
                <a16:creationId xmlns:a16="http://schemas.microsoft.com/office/drawing/2014/main" id="{663DC890-E596-2249-BD93-59A9A17A5EE5}"/>
              </a:ext>
            </a:extLst>
          </p:cNvPr>
          <p:cNvSpPr txBox="1"/>
          <p:nvPr/>
        </p:nvSpPr>
        <p:spPr>
          <a:xfrm>
            <a:off x="357110" y="1418039"/>
            <a:ext cx="2197268"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cs typeface="Ink Free" panose="020F0502020204030204" pitchFamily="34" charset="0"/>
              </a:rPr>
              <a:t>Improved regulatory tools</a:t>
            </a:r>
          </a:p>
        </p:txBody>
      </p:sp>
      <p:sp>
        <p:nvSpPr>
          <p:cNvPr id="65" name="TextBox 64">
            <a:extLst>
              <a:ext uri="{FF2B5EF4-FFF2-40B4-BE49-F238E27FC236}">
                <a16:creationId xmlns:a16="http://schemas.microsoft.com/office/drawing/2014/main" id="{7C6F7740-7078-1D4A-9A44-27D4DA86F017}"/>
              </a:ext>
            </a:extLst>
          </p:cNvPr>
          <p:cNvSpPr txBox="1"/>
          <p:nvPr/>
        </p:nvSpPr>
        <p:spPr>
          <a:xfrm>
            <a:off x="2877525" y="2460587"/>
            <a:ext cx="1076680"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Solvency modelling</a:t>
            </a:r>
          </a:p>
        </p:txBody>
      </p:sp>
      <p:sp>
        <p:nvSpPr>
          <p:cNvPr id="66" name="TextBox 65">
            <a:extLst>
              <a:ext uri="{FF2B5EF4-FFF2-40B4-BE49-F238E27FC236}">
                <a16:creationId xmlns:a16="http://schemas.microsoft.com/office/drawing/2014/main" id="{594F13FB-6559-954E-9C35-C892A9F8432A}"/>
              </a:ext>
            </a:extLst>
          </p:cNvPr>
          <p:cNvSpPr txBox="1"/>
          <p:nvPr/>
        </p:nvSpPr>
        <p:spPr>
          <a:xfrm>
            <a:off x="4698045" y="2317078"/>
            <a:ext cx="1445125"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Risk modelling</a:t>
            </a:r>
          </a:p>
        </p:txBody>
      </p:sp>
      <p:sp>
        <p:nvSpPr>
          <p:cNvPr id="67" name="TextBox 66">
            <a:extLst>
              <a:ext uri="{FF2B5EF4-FFF2-40B4-BE49-F238E27FC236}">
                <a16:creationId xmlns:a16="http://schemas.microsoft.com/office/drawing/2014/main" id="{0B35E83B-CDD6-DD47-86E8-6CAB44BB9F4A}"/>
              </a:ext>
            </a:extLst>
          </p:cNvPr>
          <p:cNvSpPr txBox="1"/>
          <p:nvPr/>
        </p:nvSpPr>
        <p:spPr>
          <a:xfrm>
            <a:off x="5887044" y="4454125"/>
            <a:ext cx="1445125"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Potentially very varied</a:t>
            </a:r>
          </a:p>
        </p:txBody>
      </p:sp>
      <p:sp>
        <p:nvSpPr>
          <p:cNvPr id="68" name="TextBox 67">
            <a:extLst>
              <a:ext uri="{FF2B5EF4-FFF2-40B4-BE49-F238E27FC236}">
                <a16:creationId xmlns:a16="http://schemas.microsoft.com/office/drawing/2014/main" id="{5FD0A99F-A013-B24B-B7BA-8DB071FFEA02}"/>
              </a:ext>
            </a:extLst>
          </p:cNvPr>
          <p:cNvSpPr txBox="1"/>
          <p:nvPr/>
        </p:nvSpPr>
        <p:spPr>
          <a:xfrm>
            <a:off x="2572403" y="4392092"/>
            <a:ext cx="1445125"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Scientific expertise</a:t>
            </a:r>
          </a:p>
        </p:txBody>
      </p:sp>
      <p:sp>
        <p:nvSpPr>
          <p:cNvPr id="69" name="TextBox 68">
            <a:extLst>
              <a:ext uri="{FF2B5EF4-FFF2-40B4-BE49-F238E27FC236}">
                <a16:creationId xmlns:a16="http://schemas.microsoft.com/office/drawing/2014/main" id="{09A306C9-95C8-9E44-9C6D-4373C1CDEC83}"/>
              </a:ext>
            </a:extLst>
          </p:cNvPr>
          <p:cNvSpPr txBox="1"/>
          <p:nvPr/>
        </p:nvSpPr>
        <p:spPr>
          <a:xfrm>
            <a:off x="4239838" y="1061347"/>
            <a:ext cx="1903332"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cs typeface="Ink Free" panose="020F0502020204030204" pitchFamily="34" charset="0"/>
              </a:rPr>
              <a:t>Improvement to risk analytics and associated advice to clients</a:t>
            </a:r>
          </a:p>
          <a:p>
            <a:endParaRPr lang="en-GB" sz="1200" b="1" dirty="0">
              <a:latin typeface="Ink Free" panose="020F0502020204030204" pitchFamily="34" charset="0"/>
              <a:cs typeface="Ink Free" panose="020F0502020204030204" pitchFamily="34" charset="0"/>
            </a:endParaRPr>
          </a:p>
        </p:txBody>
      </p:sp>
      <p:sp>
        <p:nvSpPr>
          <p:cNvPr id="70" name="TextBox 69">
            <a:extLst>
              <a:ext uri="{FF2B5EF4-FFF2-40B4-BE49-F238E27FC236}">
                <a16:creationId xmlns:a16="http://schemas.microsoft.com/office/drawing/2014/main" id="{C55E0E55-4601-D343-9EB8-4E80A398C3D3}"/>
              </a:ext>
            </a:extLst>
          </p:cNvPr>
          <p:cNvSpPr txBox="1"/>
          <p:nvPr/>
        </p:nvSpPr>
        <p:spPr>
          <a:xfrm>
            <a:off x="361640" y="1819713"/>
            <a:ext cx="2243933"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Improve systemic stability</a:t>
            </a:r>
          </a:p>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Demonstrate leadership </a:t>
            </a:r>
          </a:p>
        </p:txBody>
      </p:sp>
      <p:sp>
        <p:nvSpPr>
          <p:cNvPr id="72" name="TextBox 71">
            <a:extLst>
              <a:ext uri="{FF2B5EF4-FFF2-40B4-BE49-F238E27FC236}">
                <a16:creationId xmlns:a16="http://schemas.microsoft.com/office/drawing/2014/main" id="{27A91028-8977-1C4B-904A-63AD2F519CE4}"/>
              </a:ext>
            </a:extLst>
          </p:cNvPr>
          <p:cNvSpPr txBox="1"/>
          <p:nvPr/>
        </p:nvSpPr>
        <p:spPr>
          <a:xfrm>
            <a:off x="1638969" y="153974"/>
            <a:ext cx="10185476" cy="461665"/>
          </a:xfrm>
          <a:prstGeom prst="rect">
            <a:avLst/>
          </a:prstGeom>
          <a:noFill/>
        </p:spPr>
        <p:txBody>
          <a:bodyPr wrap="square" rtlCol="0">
            <a:spAutoFit/>
          </a:bodyPr>
          <a:lstStyle/>
          <a:p>
            <a:r>
              <a:rPr lang="en-GB" sz="2400" b="1" dirty="0"/>
              <a:t>ORGANISATIONAL LANDSCAPE: </a:t>
            </a:r>
            <a:r>
              <a:rPr lang="en-GB" sz="2400" dirty="0">
                <a:latin typeface="Ink Free" panose="020F0502020204030204" pitchFamily="34" charset="0"/>
                <a:cs typeface="Ink Free" panose="020F0502020204030204" pitchFamily="34" charset="0"/>
              </a:rPr>
              <a:t>UK co-occurring natural hazard insurance risks</a:t>
            </a:r>
          </a:p>
        </p:txBody>
      </p:sp>
      <p:sp>
        <p:nvSpPr>
          <p:cNvPr id="73" name="TextBox 72">
            <a:extLst>
              <a:ext uri="{FF2B5EF4-FFF2-40B4-BE49-F238E27FC236}">
                <a16:creationId xmlns:a16="http://schemas.microsoft.com/office/drawing/2014/main" id="{7AD06787-DF13-2F40-BD81-34D429F8424C}"/>
              </a:ext>
            </a:extLst>
          </p:cNvPr>
          <p:cNvSpPr txBox="1"/>
          <p:nvPr/>
        </p:nvSpPr>
        <p:spPr>
          <a:xfrm>
            <a:off x="409523" y="5971607"/>
            <a:ext cx="3315962"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Time cost to get university-based scientist ‘up to speed’</a:t>
            </a:r>
          </a:p>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Want an ‘it’s a catastrophe’ headline</a:t>
            </a:r>
          </a:p>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Write impenetrable journal papers</a:t>
            </a:r>
          </a:p>
        </p:txBody>
      </p:sp>
      <p:sp>
        <p:nvSpPr>
          <p:cNvPr id="74" name="TextBox 73">
            <a:extLst>
              <a:ext uri="{FF2B5EF4-FFF2-40B4-BE49-F238E27FC236}">
                <a16:creationId xmlns:a16="http://schemas.microsoft.com/office/drawing/2014/main" id="{64D3C773-F847-B142-8F7C-40183B54003B}"/>
              </a:ext>
            </a:extLst>
          </p:cNvPr>
          <p:cNvSpPr txBox="1"/>
          <p:nvPr/>
        </p:nvSpPr>
        <p:spPr>
          <a:xfrm>
            <a:off x="116799" y="3463843"/>
            <a:ext cx="2806396"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Might impose a disproportionate regulatory burden</a:t>
            </a:r>
          </a:p>
        </p:txBody>
      </p:sp>
      <p:sp>
        <p:nvSpPr>
          <p:cNvPr id="75" name="TextBox 74">
            <a:extLst>
              <a:ext uri="{FF2B5EF4-FFF2-40B4-BE49-F238E27FC236}">
                <a16:creationId xmlns:a16="http://schemas.microsoft.com/office/drawing/2014/main" id="{CA99CEB0-D022-0644-9376-1B2B3BC4158D}"/>
              </a:ext>
            </a:extLst>
          </p:cNvPr>
          <p:cNvSpPr txBox="1"/>
          <p:nvPr/>
        </p:nvSpPr>
        <p:spPr>
          <a:xfrm>
            <a:off x="6384470" y="2548242"/>
            <a:ext cx="2484571"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Will they push analytical results in a direction of commercial benefit to them?</a:t>
            </a:r>
          </a:p>
        </p:txBody>
      </p:sp>
      <p:sp>
        <p:nvSpPr>
          <p:cNvPr id="76" name="TextBox 75">
            <a:extLst>
              <a:ext uri="{FF2B5EF4-FFF2-40B4-BE49-F238E27FC236}">
                <a16:creationId xmlns:a16="http://schemas.microsoft.com/office/drawing/2014/main" id="{42678D0E-3A13-1C4D-ADF3-AACC5AA4F93C}"/>
              </a:ext>
            </a:extLst>
          </p:cNvPr>
          <p:cNvSpPr txBox="1"/>
          <p:nvPr/>
        </p:nvSpPr>
        <p:spPr>
          <a:xfrm>
            <a:off x="322626" y="4787368"/>
            <a:ext cx="2243933"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Explain an interesting phenomenon</a:t>
            </a:r>
          </a:p>
        </p:txBody>
      </p:sp>
      <p:sp>
        <p:nvSpPr>
          <p:cNvPr id="77" name="TextBox 76">
            <a:extLst>
              <a:ext uri="{FF2B5EF4-FFF2-40B4-BE49-F238E27FC236}">
                <a16:creationId xmlns:a16="http://schemas.microsoft.com/office/drawing/2014/main" id="{5722D4C8-A3EF-9247-B425-901D29C958FB}"/>
              </a:ext>
            </a:extLst>
          </p:cNvPr>
          <p:cNvSpPr txBox="1"/>
          <p:nvPr/>
        </p:nvSpPr>
        <p:spPr>
          <a:xfrm>
            <a:off x="2116438" y="5450300"/>
            <a:ext cx="1445125"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rPr>
              <a:t>Time, if no research focus</a:t>
            </a:r>
            <a:endParaRPr lang="en-GB" sz="1200" b="1" dirty="0">
              <a:solidFill>
                <a:schemeClr val="accent1">
                  <a:lumMod val="75000"/>
                </a:schemeClr>
              </a:solidFill>
            </a:endParaRPr>
          </a:p>
        </p:txBody>
      </p:sp>
      <p:sp>
        <p:nvSpPr>
          <p:cNvPr id="78" name="TextBox 77">
            <a:extLst>
              <a:ext uri="{FF2B5EF4-FFF2-40B4-BE49-F238E27FC236}">
                <a16:creationId xmlns:a16="http://schemas.microsoft.com/office/drawing/2014/main" id="{9488FF57-BE96-7147-B6C7-646D7B663657}"/>
              </a:ext>
            </a:extLst>
          </p:cNvPr>
          <p:cNvSpPr txBox="1"/>
          <p:nvPr/>
        </p:nvSpPr>
        <p:spPr>
          <a:xfrm>
            <a:off x="333558" y="5353055"/>
            <a:ext cx="1810358"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Journal publication</a:t>
            </a:r>
          </a:p>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‘Impact’</a:t>
            </a:r>
          </a:p>
        </p:txBody>
      </p:sp>
      <p:sp>
        <p:nvSpPr>
          <p:cNvPr id="71" name="TextBox 70">
            <a:extLst>
              <a:ext uri="{FF2B5EF4-FFF2-40B4-BE49-F238E27FC236}">
                <a16:creationId xmlns:a16="http://schemas.microsoft.com/office/drawing/2014/main" id="{DED6E6CD-8430-4248-9103-23D0703D2E74}"/>
              </a:ext>
            </a:extLst>
          </p:cNvPr>
          <p:cNvSpPr txBox="1"/>
          <p:nvPr/>
        </p:nvSpPr>
        <p:spPr>
          <a:xfrm>
            <a:off x="9522206" y="3552397"/>
            <a:ext cx="1646803"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cs typeface="Ink Free" panose="020F0502020204030204" pitchFamily="34" charset="0"/>
              </a:rPr>
              <a:t>Risk to IP contained in risk model</a:t>
            </a:r>
          </a:p>
        </p:txBody>
      </p:sp>
      <p:sp>
        <p:nvSpPr>
          <p:cNvPr id="79" name="TextBox 78">
            <a:extLst>
              <a:ext uri="{FF2B5EF4-FFF2-40B4-BE49-F238E27FC236}">
                <a16:creationId xmlns:a16="http://schemas.microsoft.com/office/drawing/2014/main" id="{BE0B35DB-2A85-0C48-B795-DFA2DE668A94}"/>
              </a:ext>
            </a:extLst>
          </p:cNvPr>
          <p:cNvSpPr txBox="1"/>
          <p:nvPr/>
        </p:nvSpPr>
        <p:spPr>
          <a:xfrm>
            <a:off x="9059412" y="712973"/>
            <a:ext cx="2776907"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Will they make an unnecessary, costly change to the model?</a:t>
            </a:r>
          </a:p>
        </p:txBody>
      </p:sp>
      <p:sp>
        <p:nvSpPr>
          <p:cNvPr id="80" name="TextBox 79">
            <a:extLst>
              <a:ext uri="{FF2B5EF4-FFF2-40B4-BE49-F238E27FC236}">
                <a16:creationId xmlns:a16="http://schemas.microsoft.com/office/drawing/2014/main" id="{8DDC4543-A183-4541-9EB6-5798CE155DE9}"/>
              </a:ext>
            </a:extLst>
          </p:cNvPr>
          <p:cNvSpPr txBox="1"/>
          <p:nvPr/>
        </p:nvSpPr>
        <p:spPr>
          <a:xfrm>
            <a:off x="3693155" y="6431647"/>
            <a:ext cx="3250763"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Will they suggest chance for change’s sake?</a:t>
            </a:r>
          </a:p>
        </p:txBody>
      </p:sp>
      <p:sp>
        <p:nvSpPr>
          <p:cNvPr id="81" name="TextBox 80">
            <a:extLst>
              <a:ext uri="{FF2B5EF4-FFF2-40B4-BE49-F238E27FC236}">
                <a16:creationId xmlns:a16="http://schemas.microsoft.com/office/drawing/2014/main" id="{D2271F86-700D-E247-A8E8-7E2608021BF8}"/>
              </a:ext>
            </a:extLst>
          </p:cNvPr>
          <p:cNvSpPr txBox="1"/>
          <p:nvPr/>
        </p:nvSpPr>
        <p:spPr>
          <a:xfrm>
            <a:off x="7497548" y="1085570"/>
            <a:ext cx="1149165" cy="315167"/>
          </a:xfrm>
          <a:prstGeom prst="rect">
            <a:avLst/>
          </a:prstGeom>
          <a:noFill/>
        </p:spPr>
        <p:txBody>
          <a:bodyPr wrap="square" rtlCol="0">
            <a:spAutoFit/>
          </a:bodyPr>
          <a:lstStyle/>
          <a:p>
            <a:r>
              <a:rPr lang="en-GB" sz="1400" dirty="0">
                <a:latin typeface="Ink Free" panose="020F0502020204030204" pitchFamily="34" charset="0"/>
                <a:cs typeface="Ink Free" panose="020F0502020204030204" pitchFamily="34" charset="0"/>
              </a:rPr>
              <a:t>e.g. Aviva</a:t>
            </a:r>
            <a:endParaRPr lang="en-GB" sz="1400" dirty="0"/>
          </a:p>
        </p:txBody>
      </p:sp>
      <p:sp>
        <p:nvSpPr>
          <p:cNvPr id="82" name="Rounded Rectangle 81">
            <a:extLst>
              <a:ext uri="{FF2B5EF4-FFF2-40B4-BE49-F238E27FC236}">
                <a16:creationId xmlns:a16="http://schemas.microsoft.com/office/drawing/2014/main" id="{0931CBDC-3B9E-D841-9140-F6B0AC06F4E1}"/>
              </a:ext>
            </a:extLst>
          </p:cNvPr>
          <p:cNvSpPr/>
          <p:nvPr/>
        </p:nvSpPr>
        <p:spPr>
          <a:xfrm>
            <a:off x="7234014" y="703643"/>
            <a:ext cx="1593611" cy="179159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TextBox 82">
            <a:extLst>
              <a:ext uri="{FF2B5EF4-FFF2-40B4-BE49-F238E27FC236}">
                <a16:creationId xmlns:a16="http://schemas.microsoft.com/office/drawing/2014/main" id="{10F47C7D-1783-0A48-B1FF-319B4479015B}"/>
              </a:ext>
            </a:extLst>
          </p:cNvPr>
          <p:cNvSpPr txBox="1"/>
          <p:nvPr/>
        </p:nvSpPr>
        <p:spPr>
          <a:xfrm>
            <a:off x="7456236" y="698564"/>
            <a:ext cx="1149165" cy="461665"/>
          </a:xfrm>
          <a:prstGeom prst="rect">
            <a:avLst/>
          </a:prstGeom>
          <a:noFill/>
        </p:spPr>
        <p:txBody>
          <a:bodyPr wrap="square" rtlCol="0">
            <a:spAutoFit/>
          </a:bodyPr>
          <a:lstStyle/>
          <a:p>
            <a:r>
              <a:rPr lang="en-GB" sz="2400" b="1" dirty="0"/>
              <a:t>Insurer</a:t>
            </a:r>
          </a:p>
        </p:txBody>
      </p:sp>
      <p:sp>
        <p:nvSpPr>
          <p:cNvPr id="84" name="TextBox 83">
            <a:extLst>
              <a:ext uri="{FF2B5EF4-FFF2-40B4-BE49-F238E27FC236}">
                <a16:creationId xmlns:a16="http://schemas.microsoft.com/office/drawing/2014/main" id="{BEEA2BF4-AA3E-8E4E-BE55-2E32078432BC}"/>
              </a:ext>
            </a:extLst>
          </p:cNvPr>
          <p:cNvSpPr txBox="1"/>
          <p:nvPr/>
        </p:nvSpPr>
        <p:spPr>
          <a:xfrm>
            <a:off x="7284655" y="1425368"/>
            <a:ext cx="1541367" cy="1015663"/>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Detailed exposure data, and analytics. </a:t>
            </a:r>
            <a:r>
              <a:rPr lang="en-GB" sz="1200" b="1" u="sng" dirty="0">
                <a:solidFill>
                  <a:schemeClr val="accent1">
                    <a:lumMod val="75000"/>
                  </a:schemeClr>
                </a:solidFill>
                <a:latin typeface="Ink Free" panose="020F0502020204030204" pitchFamily="34" charset="0"/>
                <a:cs typeface="Ink Free" panose="020F0502020204030204" pitchFamily="34" charset="0"/>
              </a:rPr>
              <a:t>BUT</a:t>
            </a:r>
            <a:r>
              <a:rPr lang="en-GB" sz="1200" b="1" dirty="0">
                <a:solidFill>
                  <a:schemeClr val="accent1">
                    <a:lumMod val="75000"/>
                  </a:schemeClr>
                </a:solidFill>
                <a:latin typeface="Ink Free" panose="020F0502020204030204" pitchFamily="34" charset="0"/>
                <a:cs typeface="Ink Free" panose="020F0502020204030204" pitchFamily="34" charset="0"/>
              </a:rPr>
              <a:t> a broker is better placed to provide these</a:t>
            </a:r>
          </a:p>
        </p:txBody>
      </p:sp>
      <p:sp>
        <p:nvSpPr>
          <p:cNvPr id="85" name="TextBox 84">
            <a:extLst>
              <a:ext uri="{FF2B5EF4-FFF2-40B4-BE49-F238E27FC236}">
                <a16:creationId xmlns:a16="http://schemas.microsoft.com/office/drawing/2014/main" id="{DBB27818-DCD4-EE4E-B708-84625430F607}"/>
              </a:ext>
            </a:extLst>
          </p:cNvPr>
          <p:cNvSpPr txBox="1"/>
          <p:nvPr/>
        </p:nvSpPr>
        <p:spPr>
          <a:xfrm>
            <a:off x="4204028" y="1666783"/>
            <a:ext cx="2328500"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cs typeface="Ink Free" panose="020F0502020204030204" pitchFamily="34" charset="0"/>
              </a:rPr>
              <a:t>Permission to use model / data</a:t>
            </a:r>
          </a:p>
        </p:txBody>
      </p:sp>
      <p:cxnSp>
        <p:nvCxnSpPr>
          <p:cNvPr id="86" name="Straight Connector 85">
            <a:extLst>
              <a:ext uri="{FF2B5EF4-FFF2-40B4-BE49-F238E27FC236}">
                <a16:creationId xmlns:a16="http://schemas.microsoft.com/office/drawing/2014/main" id="{7D0F16FB-3A53-234A-905B-5BBA389F7FFD}"/>
              </a:ext>
            </a:extLst>
          </p:cNvPr>
          <p:cNvCxnSpPr>
            <a:cxnSpLocks/>
          </p:cNvCxnSpPr>
          <p:nvPr/>
        </p:nvCxnSpPr>
        <p:spPr>
          <a:xfrm>
            <a:off x="4472544" y="1937255"/>
            <a:ext cx="1652976" cy="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088B618A-45F1-474C-A9F5-BAA1C0B4CEC6}"/>
              </a:ext>
            </a:extLst>
          </p:cNvPr>
          <p:cNvSpPr txBox="1"/>
          <p:nvPr/>
        </p:nvSpPr>
        <p:spPr>
          <a:xfrm>
            <a:off x="6172057" y="1061475"/>
            <a:ext cx="952671"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Improved client offering</a:t>
            </a:r>
          </a:p>
          <a:p>
            <a:pPr marL="101600" indent="-101600">
              <a:buFont typeface="Arial" panose="020B0604020202020204" pitchFamily="34" charset="0"/>
              <a:buChar char="•"/>
            </a:pPr>
            <a:endParaRPr lang="en-GB" sz="1200" b="1" dirty="0">
              <a:solidFill>
                <a:schemeClr val="accent6">
                  <a:lumMod val="75000"/>
                </a:schemeClr>
              </a:solidFill>
              <a:latin typeface="Ink Free" panose="020F0502020204030204" pitchFamily="34" charset="0"/>
              <a:cs typeface="Ink Free" panose="020F0502020204030204" pitchFamily="34" charset="0"/>
            </a:endParaRPr>
          </a:p>
        </p:txBody>
      </p:sp>
      <p:sp>
        <p:nvSpPr>
          <p:cNvPr id="88" name="TextBox 87">
            <a:extLst>
              <a:ext uri="{FF2B5EF4-FFF2-40B4-BE49-F238E27FC236}">
                <a16:creationId xmlns:a16="http://schemas.microsoft.com/office/drawing/2014/main" id="{C5F03052-89BE-804D-B6CF-37D1913F8B54}"/>
              </a:ext>
            </a:extLst>
          </p:cNvPr>
          <p:cNvSpPr txBox="1"/>
          <p:nvPr/>
        </p:nvSpPr>
        <p:spPr>
          <a:xfrm>
            <a:off x="4394687" y="5643374"/>
            <a:ext cx="1810358" cy="276999"/>
          </a:xfrm>
          <a:prstGeom prst="rect">
            <a:avLst/>
          </a:prstGeom>
          <a:noFill/>
        </p:spPr>
        <p:txBody>
          <a:bodyPr wrap="square" rtlCol="0">
            <a:spAutoFit/>
          </a:bodyPr>
          <a:lstStyle/>
          <a:p>
            <a:r>
              <a:rPr lang="en-GB" sz="1200" b="1" dirty="0">
                <a:solidFill>
                  <a:schemeClr val="bg1">
                    <a:lumMod val="50000"/>
                  </a:schemeClr>
                </a:solidFill>
                <a:latin typeface="Ink Free" panose="020F0502020204030204" pitchFamily="34" charset="0"/>
                <a:cs typeface="Ink Free" panose="020F0502020204030204" pitchFamily="34" charset="0"/>
              </a:rPr>
              <a:t>VARIED: All categories</a:t>
            </a:r>
          </a:p>
        </p:txBody>
      </p:sp>
    </p:spTree>
    <p:extLst>
      <p:ext uri="{BB962C8B-B14F-4D97-AF65-F5344CB8AC3E}">
        <p14:creationId xmlns:p14="http://schemas.microsoft.com/office/powerpoint/2010/main" val="32017207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2B202-DF70-314B-BF21-8234E8C5D8D8}"/>
              </a:ext>
            </a:extLst>
          </p:cNvPr>
          <p:cNvSpPr>
            <a:spLocks noGrp="1"/>
          </p:cNvSpPr>
          <p:nvPr>
            <p:ph type="title"/>
          </p:nvPr>
        </p:nvSpPr>
        <p:spPr>
          <a:xfrm>
            <a:off x="838200" y="297393"/>
            <a:ext cx="10515600" cy="1023408"/>
          </a:xfrm>
        </p:spPr>
        <p:txBody>
          <a:bodyPr>
            <a:normAutofit/>
          </a:bodyPr>
          <a:lstStyle/>
          <a:p>
            <a:pPr>
              <a:spcBef>
                <a:spcPts val="0"/>
              </a:spcBef>
            </a:pPr>
            <a:r>
              <a:rPr lang="en-GB" sz="2800" b="1" dirty="0">
                <a:latin typeface="+mn-lt"/>
              </a:rPr>
              <a:t>Map 1 - Who are the </a:t>
            </a:r>
            <a:r>
              <a:rPr lang="en-GB" sz="2800" b="1" i="1" dirty="0">
                <a:latin typeface="+mn-lt"/>
              </a:rPr>
              <a:t>types </a:t>
            </a:r>
            <a:r>
              <a:rPr lang="en-GB" sz="2800" b="1" dirty="0">
                <a:latin typeface="+mn-lt"/>
              </a:rPr>
              <a:t>of people you need to involve? Why? And, what is their positionality?</a:t>
            </a:r>
          </a:p>
        </p:txBody>
      </p:sp>
      <p:sp>
        <p:nvSpPr>
          <p:cNvPr id="7" name="Content Placeholder 6">
            <a:extLst>
              <a:ext uri="{FF2B5EF4-FFF2-40B4-BE49-F238E27FC236}">
                <a16:creationId xmlns:a16="http://schemas.microsoft.com/office/drawing/2014/main" id="{22EE733D-A1F3-E249-A2DB-4BD62B2A8E1E}"/>
              </a:ext>
            </a:extLst>
          </p:cNvPr>
          <p:cNvSpPr>
            <a:spLocks noGrp="1"/>
          </p:cNvSpPr>
          <p:nvPr>
            <p:ph idx="1"/>
          </p:nvPr>
        </p:nvSpPr>
        <p:spPr>
          <a:xfrm>
            <a:off x="838200" y="2265892"/>
            <a:ext cx="10515600" cy="3525308"/>
          </a:xfrm>
        </p:spPr>
        <p:txBody>
          <a:bodyPr>
            <a:normAutofit/>
          </a:bodyPr>
          <a:lstStyle/>
          <a:p>
            <a:r>
              <a:rPr lang="en-GB" b="1" dirty="0"/>
              <a:t>Stakeholders: </a:t>
            </a:r>
            <a:r>
              <a:rPr lang="en-GB" dirty="0"/>
              <a:t>Which types of stakeholder are there?</a:t>
            </a:r>
            <a:endParaRPr lang="en-GB" b="1" dirty="0"/>
          </a:p>
          <a:p>
            <a:endParaRPr lang="en-GB" b="1" dirty="0"/>
          </a:p>
          <a:p>
            <a:r>
              <a:rPr lang="en-GB" b="1" dirty="0"/>
              <a:t>Organisational viewpoints: </a:t>
            </a:r>
            <a:r>
              <a:rPr lang="en-GB" dirty="0"/>
              <a:t>Do you understand the viewpoints of all stakeholders, and any tensions?</a:t>
            </a:r>
            <a:endParaRPr lang="en-GB" b="1" dirty="0"/>
          </a:p>
          <a:p>
            <a:endParaRPr lang="en-GB" b="1" dirty="0"/>
          </a:p>
          <a:p>
            <a:r>
              <a:rPr lang="en-GB" b="1" dirty="0"/>
              <a:t>Power to motivate: </a:t>
            </a:r>
            <a:r>
              <a:rPr lang="en-GB" dirty="0"/>
              <a:t>Who has the power to set the agenda and motivate action relating to this type of question?</a:t>
            </a:r>
            <a:endParaRPr lang="en-US" sz="2400" dirty="0"/>
          </a:p>
        </p:txBody>
      </p:sp>
    </p:spTree>
    <p:extLst>
      <p:ext uri="{BB962C8B-B14F-4D97-AF65-F5344CB8AC3E}">
        <p14:creationId xmlns:p14="http://schemas.microsoft.com/office/powerpoint/2010/main" val="42793796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nip Single Corner of Rectangle 44">
            <a:extLst>
              <a:ext uri="{FF2B5EF4-FFF2-40B4-BE49-F238E27FC236}">
                <a16:creationId xmlns:a16="http://schemas.microsoft.com/office/drawing/2014/main" id="{46C25809-1D5C-6648-8F84-C9AEC2FB53EF}"/>
              </a:ext>
            </a:extLst>
          </p:cNvPr>
          <p:cNvSpPr/>
          <p:nvPr/>
        </p:nvSpPr>
        <p:spPr>
          <a:xfrm flipH="1">
            <a:off x="6882062" y="5199186"/>
            <a:ext cx="5309935" cy="1658814"/>
          </a:xfrm>
          <a:prstGeom prst="snip1Rect">
            <a:avLst>
              <a:gd name="adj" fmla="val 40128"/>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ounded Rectangle 3">
            <a:extLst>
              <a:ext uri="{FF2B5EF4-FFF2-40B4-BE49-F238E27FC236}">
                <a16:creationId xmlns:a16="http://schemas.microsoft.com/office/drawing/2014/main" id="{69B9D50E-61A6-A74B-AE6A-8067BC4D7D65}"/>
              </a:ext>
            </a:extLst>
          </p:cNvPr>
          <p:cNvSpPr/>
          <p:nvPr/>
        </p:nvSpPr>
        <p:spPr>
          <a:xfrm>
            <a:off x="151871" y="153974"/>
            <a:ext cx="1236663" cy="440267"/>
          </a:xfrm>
          <a:prstGeom prst="roundRect">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B39E8A8-C449-0545-BA87-ECBBD9971E4C}"/>
              </a:ext>
            </a:extLst>
          </p:cNvPr>
          <p:cNvSpPr txBox="1"/>
          <p:nvPr/>
        </p:nvSpPr>
        <p:spPr>
          <a:xfrm>
            <a:off x="305066" y="189441"/>
            <a:ext cx="1016000" cy="369332"/>
          </a:xfrm>
          <a:prstGeom prst="rect">
            <a:avLst/>
          </a:prstGeom>
          <a:noFill/>
        </p:spPr>
        <p:txBody>
          <a:bodyPr wrap="square" rtlCol="0">
            <a:spAutoFit/>
          </a:bodyPr>
          <a:lstStyle/>
          <a:p>
            <a:r>
              <a:rPr lang="en-GB" b="1" dirty="0">
                <a:latin typeface="Tahoma" panose="020B0604030504040204" pitchFamily="34" charset="0"/>
                <a:ea typeface="Tahoma" panose="020B0604030504040204" pitchFamily="34" charset="0"/>
                <a:cs typeface="Tahoma" panose="020B0604030504040204" pitchFamily="34" charset="0"/>
              </a:rPr>
              <a:t>MAP 1</a:t>
            </a:r>
          </a:p>
        </p:txBody>
      </p:sp>
      <p:sp>
        <p:nvSpPr>
          <p:cNvPr id="7" name="Oval 6">
            <a:extLst>
              <a:ext uri="{FF2B5EF4-FFF2-40B4-BE49-F238E27FC236}">
                <a16:creationId xmlns:a16="http://schemas.microsoft.com/office/drawing/2014/main" id="{C8CECFF5-1DEC-BC47-8C0E-708E70481D6E}"/>
              </a:ext>
            </a:extLst>
          </p:cNvPr>
          <p:cNvSpPr/>
          <p:nvPr/>
        </p:nvSpPr>
        <p:spPr>
          <a:xfrm>
            <a:off x="3996267" y="3132667"/>
            <a:ext cx="3810000" cy="931333"/>
          </a:xfrm>
          <a:prstGeom prst="ellipse">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a:extLst>
              <a:ext uri="{FF2B5EF4-FFF2-40B4-BE49-F238E27FC236}">
                <a16:creationId xmlns:a16="http://schemas.microsoft.com/office/drawing/2014/main" id="{465DED53-3570-9240-954E-D3492B3874EF}"/>
              </a:ext>
            </a:extLst>
          </p:cNvPr>
          <p:cNvSpPr/>
          <p:nvPr/>
        </p:nvSpPr>
        <p:spPr>
          <a:xfrm>
            <a:off x="304535" y="921403"/>
            <a:ext cx="2923710" cy="2507597"/>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unded Rectangle 8">
            <a:extLst>
              <a:ext uri="{FF2B5EF4-FFF2-40B4-BE49-F238E27FC236}">
                <a16:creationId xmlns:a16="http://schemas.microsoft.com/office/drawing/2014/main" id="{3834CB8E-17FB-4E4A-A1D4-1D1286DEE7AF}"/>
              </a:ext>
            </a:extLst>
          </p:cNvPr>
          <p:cNvSpPr/>
          <p:nvPr/>
        </p:nvSpPr>
        <p:spPr>
          <a:xfrm>
            <a:off x="9082157" y="1243154"/>
            <a:ext cx="2889709" cy="3613612"/>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FCE197E-237E-494A-A72E-E1A0F09217FD}"/>
              </a:ext>
            </a:extLst>
          </p:cNvPr>
          <p:cNvSpPr txBox="1"/>
          <p:nvPr/>
        </p:nvSpPr>
        <p:spPr>
          <a:xfrm>
            <a:off x="4898616" y="3139333"/>
            <a:ext cx="1934841" cy="461665"/>
          </a:xfrm>
          <a:prstGeom prst="rect">
            <a:avLst/>
          </a:prstGeom>
          <a:noFill/>
        </p:spPr>
        <p:txBody>
          <a:bodyPr wrap="square" rtlCol="0">
            <a:spAutoFit/>
          </a:bodyPr>
          <a:lstStyle/>
          <a:p>
            <a:r>
              <a:rPr lang="en-GB" sz="2400" b="1" dirty="0"/>
              <a:t>Project area</a:t>
            </a:r>
          </a:p>
        </p:txBody>
      </p:sp>
      <p:sp>
        <p:nvSpPr>
          <p:cNvPr id="11" name="TextBox 10">
            <a:extLst>
              <a:ext uri="{FF2B5EF4-FFF2-40B4-BE49-F238E27FC236}">
                <a16:creationId xmlns:a16="http://schemas.microsoft.com/office/drawing/2014/main" id="{AF101665-C175-C749-91E3-B700A90660C9}"/>
              </a:ext>
            </a:extLst>
          </p:cNvPr>
          <p:cNvSpPr txBox="1"/>
          <p:nvPr/>
        </p:nvSpPr>
        <p:spPr>
          <a:xfrm>
            <a:off x="558668" y="900005"/>
            <a:ext cx="1439068" cy="461665"/>
          </a:xfrm>
          <a:prstGeom prst="rect">
            <a:avLst/>
          </a:prstGeom>
          <a:noFill/>
        </p:spPr>
        <p:txBody>
          <a:bodyPr wrap="square" rtlCol="0">
            <a:spAutoFit/>
          </a:bodyPr>
          <a:lstStyle/>
          <a:p>
            <a:r>
              <a:rPr lang="en-GB" sz="2400" b="1" dirty="0"/>
              <a:t>Regulator</a:t>
            </a:r>
          </a:p>
        </p:txBody>
      </p:sp>
      <p:sp>
        <p:nvSpPr>
          <p:cNvPr id="12" name="TextBox 11">
            <a:extLst>
              <a:ext uri="{FF2B5EF4-FFF2-40B4-BE49-F238E27FC236}">
                <a16:creationId xmlns:a16="http://schemas.microsoft.com/office/drawing/2014/main" id="{CDD777E0-F0DA-3C4A-8B12-DC09B08D357F}"/>
              </a:ext>
            </a:extLst>
          </p:cNvPr>
          <p:cNvSpPr txBox="1"/>
          <p:nvPr/>
        </p:nvSpPr>
        <p:spPr>
          <a:xfrm>
            <a:off x="569645" y="4072720"/>
            <a:ext cx="1574270" cy="461665"/>
          </a:xfrm>
          <a:prstGeom prst="rect">
            <a:avLst/>
          </a:prstGeom>
          <a:noFill/>
        </p:spPr>
        <p:txBody>
          <a:bodyPr wrap="square" rtlCol="0">
            <a:spAutoFit/>
          </a:bodyPr>
          <a:lstStyle/>
          <a:p>
            <a:r>
              <a:rPr lang="en-GB" sz="2400" b="1" dirty="0"/>
              <a:t>University</a:t>
            </a:r>
          </a:p>
        </p:txBody>
      </p:sp>
      <p:sp>
        <p:nvSpPr>
          <p:cNvPr id="13" name="TextBox 12">
            <a:extLst>
              <a:ext uri="{FF2B5EF4-FFF2-40B4-BE49-F238E27FC236}">
                <a16:creationId xmlns:a16="http://schemas.microsoft.com/office/drawing/2014/main" id="{92E5438E-E269-F54E-8E7B-9FA5DBC74A29}"/>
              </a:ext>
            </a:extLst>
          </p:cNvPr>
          <p:cNvSpPr txBox="1"/>
          <p:nvPr/>
        </p:nvSpPr>
        <p:spPr>
          <a:xfrm>
            <a:off x="9226390" y="1329134"/>
            <a:ext cx="2359760" cy="461665"/>
          </a:xfrm>
          <a:prstGeom prst="rect">
            <a:avLst/>
          </a:prstGeom>
          <a:noFill/>
        </p:spPr>
        <p:txBody>
          <a:bodyPr wrap="square" rtlCol="0">
            <a:spAutoFit/>
          </a:bodyPr>
          <a:lstStyle/>
          <a:p>
            <a:r>
              <a:rPr lang="en-GB" sz="2400" b="1" dirty="0"/>
              <a:t>Stakeholder #2</a:t>
            </a:r>
          </a:p>
        </p:txBody>
      </p:sp>
      <p:sp>
        <p:nvSpPr>
          <p:cNvPr id="14" name="TextBox 13">
            <a:extLst>
              <a:ext uri="{FF2B5EF4-FFF2-40B4-BE49-F238E27FC236}">
                <a16:creationId xmlns:a16="http://schemas.microsoft.com/office/drawing/2014/main" id="{29B13185-9047-AD41-833C-16B384FBCFED}"/>
              </a:ext>
            </a:extLst>
          </p:cNvPr>
          <p:cNvSpPr txBox="1"/>
          <p:nvPr/>
        </p:nvSpPr>
        <p:spPr>
          <a:xfrm>
            <a:off x="3885669" y="4726947"/>
            <a:ext cx="2032530" cy="461665"/>
          </a:xfrm>
          <a:prstGeom prst="rect">
            <a:avLst/>
          </a:prstGeom>
          <a:noFill/>
        </p:spPr>
        <p:txBody>
          <a:bodyPr wrap="square" rtlCol="0">
            <a:spAutoFit/>
          </a:bodyPr>
          <a:lstStyle/>
          <a:p>
            <a:r>
              <a:rPr lang="en-GB" sz="2400" b="1" dirty="0"/>
              <a:t>Consultant</a:t>
            </a:r>
          </a:p>
        </p:txBody>
      </p:sp>
      <p:sp>
        <p:nvSpPr>
          <p:cNvPr id="15" name="TextBox 14">
            <a:extLst>
              <a:ext uri="{FF2B5EF4-FFF2-40B4-BE49-F238E27FC236}">
                <a16:creationId xmlns:a16="http://schemas.microsoft.com/office/drawing/2014/main" id="{104BD5E3-478E-AA44-BF1A-AD7755574CCE}"/>
              </a:ext>
            </a:extLst>
          </p:cNvPr>
          <p:cNvSpPr txBox="1"/>
          <p:nvPr/>
        </p:nvSpPr>
        <p:spPr>
          <a:xfrm>
            <a:off x="4511580" y="646280"/>
            <a:ext cx="2291333" cy="461665"/>
          </a:xfrm>
          <a:prstGeom prst="rect">
            <a:avLst/>
          </a:prstGeom>
          <a:noFill/>
        </p:spPr>
        <p:txBody>
          <a:bodyPr wrap="square" rtlCol="0">
            <a:spAutoFit/>
          </a:bodyPr>
          <a:lstStyle/>
          <a:p>
            <a:r>
              <a:rPr lang="en-GB" sz="2400" b="1" dirty="0"/>
              <a:t>Stakeholder #1</a:t>
            </a:r>
          </a:p>
        </p:txBody>
      </p:sp>
      <p:sp>
        <p:nvSpPr>
          <p:cNvPr id="16" name="TextBox 15">
            <a:extLst>
              <a:ext uri="{FF2B5EF4-FFF2-40B4-BE49-F238E27FC236}">
                <a16:creationId xmlns:a16="http://schemas.microsoft.com/office/drawing/2014/main" id="{835D1E85-3D37-3B44-8083-50D1B9633E49}"/>
              </a:ext>
            </a:extLst>
          </p:cNvPr>
          <p:cNvSpPr txBox="1"/>
          <p:nvPr/>
        </p:nvSpPr>
        <p:spPr>
          <a:xfrm>
            <a:off x="4520279" y="3540988"/>
            <a:ext cx="2819252" cy="369332"/>
          </a:xfrm>
          <a:prstGeom prst="rect">
            <a:avLst/>
          </a:prstGeom>
          <a:noFill/>
        </p:spPr>
        <p:txBody>
          <a:bodyPr wrap="square" rtlCol="0">
            <a:spAutoFit/>
          </a:bodyPr>
          <a:lstStyle/>
          <a:p>
            <a:r>
              <a:rPr lang="en-GB" dirty="0">
                <a:latin typeface="Ink Free" panose="020F0502020204030204" pitchFamily="34" charset="0"/>
                <a:cs typeface="Ink Free" panose="020F0502020204030204" pitchFamily="34" charset="0"/>
              </a:rPr>
              <a:t>Co-occurring insurable risks</a:t>
            </a:r>
            <a:endParaRPr lang="en-GB" dirty="0"/>
          </a:p>
        </p:txBody>
      </p:sp>
      <p:sp>
        <p:nvSpPr>
          <p:cNvPr id="17" name="TextBox 16">
            <a:extLst>
              <a:ext uri="{FF2B5EF4-FFF2-40B4-BE49-F238E27FC236}">
                <a16:creationId xmlns:a16="http://schemas.microsoft.com/office/drawing/2014/main" id="{8084993C-6C80-6E4B-8C3E-C84B8E7EA7A0}"/>
              </a:ext>
            </a:extLst>
          </p:cNvPr>
          <p:cNvSpPr txBox="1"/>
          <p:nvPr/>
        </p:nvSpPr>
        <p:spPr>
          <a:xfrm>
            <a:off x="1834839" y="1169306"/>
            <a:ext cx="1407850" cy="523220"/>
          </a:xfrm>
          <a:prstGeom prst="rect">
            <a:avLst/>
          </a:prstGeom>
          <a:noFill/>
        </p:spPr>
        <p:txBody>
          <a:bodyPr wrap="square" rtlCol="0">
            <a:spAutoFit/>
          </a:bodyPr>
          <a:lstStyle/>
          <a:p>
            <a:r>
              <a:rPr lang="en-GB" sz="1400" dirty="0">
                <a:latin typeface="Ink Free" panose="020F0502020204030204" pitchFamily="34" charset="0"/>
                <a:cs typeface="Ink Free" panose="020F0502020204030204" pitchFamily="34" charset="0"/>
              </a:rPr>
              <a:t>e.g. organisation name</a:t>
            </a:r>
            <a:endParaRPr lang="en-GB" sz="1400" dirty="0"/>
          </a:p>
        </p:txBody>
      </p:sp>
      <p:sp>
        <p:nvSpPr>
          <p:cNvPr id="19" name="Right Arrow 18">
            <a:extLst>
              <a:ext uri="{FF2B5EF4-FFF2-40B4-BE49-F238E27FC236}">
                <a16:creationId xmlns:a16="http://schemas.microsoft.com/office/drawing/2014/main" id="{1074DD73-61EB-8B48-998B-4585DB57C17B}"/>
              </a:ext>
            </a:extLst>
          </p:cNvPr>
          <p:cNvSpPr/>
          <p:nvPr/>
        </p:nvSpPr>
        <p:spPr>
          <a:xfrm rot="493268">
            <a:off x="2738072" y="1759368"/>
            <a:ext cx="1397131"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ight Arrow 19">
            <a:extLst>
              <a:ext uri="{FF2B5EF4-FFF2-40B4-BE49-F238E27FC236}">
                <a16:creationId xmlns:a16="http://schemas.microsoft.com/office/drawing/2014/main" id="{B0A04CB4-BC24-9E4A-ACE2-FD27E3EE6DE1}"/>
              </a:ext>
            </a:extLst>
          </p:cNvPr>
          <p:cNvSpPr/>
          <p:nvPr/>
        </p:nvSpPr>
        <p:spPr>
          <a:xfrm rot="10800000">
            <a:off x="7955399" y="2917415"/>
            <a:ext cx="1397131" cy="1953604"/>
          </a:xfrm>
          <a:prstGeom prst="rightArrow">
            <a:avLst>
              <a:gd name="adj1" fmla="val 76413"/>
              <a:gd name="adj2" fmla="val 19700"/>
            </a:avLst>
          </a:prstGeom>
          <a:solidFill>
            <a:schemeClr val="bg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5B83DBAA-EBDD-824D-809E-958D015810FD}"/>
              </a:ext>
            </a:extLst>
          </p:cNvPr>
          <p:cNvSpPr txBox="1"/>
          <p:nvPr/>
        </p:nvSpPr>
        <p:spPr>
          <a:xfrm>
            <a:off x="8173805" y="3636157"/>
            <a:ext cx="1076680"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Access to a model</a:t>
            </a:r>
            <a:endParaRPr lang="en-GB" sz="1200" b="1" dirty="0">
              <a:solidFill>
                <a:schemeClr val="accent1">
                  <a:lumMod val="75000"/>
                </a:schemeClr>
              </a:solidFill>
            </a:endParaRPr>
          </a:p>
        </p:txBody>
      </p:sp>
      <p:cxnSp>
        <p:nvCxnSpPr>
          <p:cNvPr id="23" name="Straight Connector 22">
            <a:extLst>
              <a:ext uri="{FF2B5EF4-FFF2-40B4-BE49-F238E27FC236}">
                <a16:creationId xmlns:a16="http://schemas.microsoft.com/office/drawing/2014/main" id="{D39AC0B2-7D10-C14F-B4D0-99E880D9FCC2}"/>
              </a:ext>
            </a:extLst>
          </p:cNvPr>
          <p:cNvCxnSpPr/>
          <p:nvPr/>
        </p:nvCxnSpPr>
        <p:spPr>
          <a:xfrm>
            <a:off x="9496721" y="3097916"/>
            <a:ext cx="0" cy="1080198"/>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ight Arrow 27">
            <a:extLst>
              <a:ext uri="{FF2B5EF4-FFF2-40B4-BE49-F238E27FC236}">
                <a16:creationId xmlns:a16="http://schemas.microsoft.com/office/drawing/2014/main" id="{F561B7A9-6756-424D-98A8-E0812F95684F}"/>
              </a:ext>
            </a:extLst>
          </p:cNvPr>
          <p:cNvSpPr/>
          <p:nvPr/>
        </p:nvSpPr>
        <p:spPr>
          <a:xfrm>
            <a:off x="9773087" y="5713703"/>
            <a:ext cx="1038523" cy="470529"/>
          </a:xfrm>
          <a:prstGeom prst="rightArrow">
            <a:avLst>
              <a:gd name="adj1" fmla="val 54413"/>
              <a:gd name="adj2" fmla="val 74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0425B332-01D7-9D46-99CB-F2E3D5133FFD}"/>
              </a:ext>
            </a:extLst>
          </p:cNvPr>
          <p:cNvSpPr txBox="1"/>
          <p:nvPr/>
        </p:nvSpPr>
        <p:spPr>
          <a:xfrm>
            <a:off x="10852080" y="5661012"/>
            <a:ext cx="1224101" cy="523220"/>
          </a:xfrm>
          <a:prstGeom prst="rect">
            <a:avLst/>
          </a:prstGeom>
          <a:noFill/>
        </p:spPr>
        <p:txBody>
          <a:bodyPr wrap="square" rtlCol="0">
            <a:spAutoFit/>
          </a:bodyPr>
          <a:lstStyle/>
          <a:p>
            <a:r>
              <a:rPr lang="en-GB" sz="1400" b="1" dirty="0">
                <a:solidFill>
                  <a:schemeClr val="accent1">
                    <a:lumMod val="75000"/>
                  </a:schemeClr>
                </a:solidFill>
                <a:cs typeface="Ink Free" panose="020F0502020204030204" pitchFamily="34" charset="0"/>
              </a:rPr>
              <a:t>Contribution e.g. skill/data</a:t>
            </a:r>
          </a:p>
        </p:txBody>
      </p:sp>
      <p:sp>
        <p:nvSpPr>
          <p:cNvPr id="30" name="TextBox 29">
            <a:extLst>
              <a:ext uri="{FF2B5EF4-FFF2-40B4-BE49-F238E27FC236}">
                <a16:creationId xmlns:a16="http://schemas.microsoft.com/office/drawing/2014/main" id="{2CD0DB64-4FE7-6242-9360-8971413D3039}"/>
              </a:ext>
            </a:extLst>
          </p:cNvPr>
          <p:cNvSpPr txBox="1"/>
          <p:nvPr/>
        </p:nvSpPr>
        <p:spPr>
          <a:xfrm>
            <a:off x="9116291" y="5165558"/>
            <a:ext cx="785646" cy="461665"/>
          </a:xfrm>
          <a:prstGeom prst="rect">
            <a:avLst/>
          </a:prstGeom>
          <a:noFill/>
        </p:spPr>
        <p:txBody>
          <a:bodyPr wrap="square" rtlCol="0">
            <a:spAutoFit/>
          </a:bodyPr>
          <a:lstStyle/>
          <a:p>
            <a:r>
              <a:rPr lang="en-GB" sz="2400" b="1" dirty="0"/>
              <a:t>Key</a:t>
            </a:r>
          </a:p>
        </p:txBody>
      </p:sp>
      <p:sp>
        <p:nvSpPr>
          <p:cNvPr id="31" name="Oval 30">
            <a:extLst>
              <a:ext uri="{FF2B5EF4-FFF2-40B4-BE49-F238E27FC236}">
                <a16:creationId xmlns:a16="http://schemas.microsoft.com/office/drawing/2014/main" id="{6572E4AF-8342-FE4C-AA16-CD30D454BBFE}"/>
              </a:ext>
            </a:extLst>
          </p:cNvPr>
          <p:cNvSpPr/>
          <p:nvPr/>
        </p:nvSpPr>
        <p:spPr>
          <a:xfrm>
            <a:off x="7231174" y="5876275"/>
            <a:ext cx="158309" cy="15830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E4039978-F967-2540-AFE1-BEA492AAFC00}"/>
              </a:ext>
            </a:extLst>
          </p:cNvPr>
          <p:cNvSpPr/>
          <p:nvPr/>
        </p:nvSpPr>
        <p:spPr>
          <a:xfrm>
            <a:off x="11272738" y="6339697"/>
            <a:ext cx="158309" cy="15830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33" name="Oval 32">
            <a:extLst>
              <a:ext uri="{FF2B5EF4-FFF2-40B4-BE49-F238E27FC236}">
                <a16:creationId xmlns:a16="http://schemas.microsoft.com/office/drawing/2014/main" id="{51EFF146-048A-CD4E-96C3-518C0F6D7633}"/>
              </a:ext>
            </a:extLst>
          </p:cNvPr>
          <p:cNvSpPr/>
          <p:nvPr/>
        </p:nvSpPr>
        <p:spPr>
          <a:xfrm>
            <a:off x="9429960" y="6421445"/>
            <a:ext cx="158309" cy="158309"/>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9B92A348-D562-4546-AE66-265F819CDBB2}"/>
              </a:ext>
            </a:extLst>
          </p:cNvPr>
          <p:cNvSpPr txBox="1"/>
          <p:nvPr/>
        </p:nvSpPr>
        <p:spPr>
          <a:xfrm>
            <a:off x="7389483" y="5689705"/>
            <a:ext cx="2267842" cy="523220"/>
          </a:xfrm>
          <a:prstGeom prst="rect">
            <a:avLst/>
          </a:prstGeom>
          <a:noFill/>
        </p:spPr>
        <p:txBody>
          <a:bodyPr wrap="square" rtlCol="0">
            <a:spAutoFit/>
          </a:bodyPr>
          <a:lstStyle/>
          <a:p>
            <a:r>
              <a:rPr lang="en-GB" sz="1400" b="1" dirty="0">
                <a:cs typeface="Ink Free" panose="020F0502020204030204" pitchFamily="34" charset="0"/>
              </a:rPr>
              <a:t>‘Insertion point’ of science into policy/decision making</a:t>
            </a:r>
          </a:p>
        </p:txBody>
      </p:sp>
      <p:cxnSp>
        <p:nvCxnSpPr>
          <p:cNvPr id="35" name="Straight Connector 34">
            <a:extLst>
              <a:ext uri="{FF2B5EF4-FFF2-40B4-BE49-F238E27FC236}">
                <a16:creationId xmlns:a16="http://schemas.microsoft.com/office/drawing/2014/main" id="{BBA92AF9-F86C-CF4A-A0FA-61453456C21C}"/>
              </a:ext>
            </a:extLst>
          </p:cNvPr>
          <p:cNvCxnSpPr>
            <a:cxnSpLocks/>
          </p:cNvCxnSpPr>
          <p:nvPr/>
        </p:nvCxnSpPr>
        <p:spPr>
          <a:xfrm flipH="1">
            <a:off x="7018423" y="6297175"/>
            <a:ext cx="215591" cy="406851"/>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BA33695C-1C47-E940-B095-FEC47D35B029}"/>
              </a:ext>
            </a:extLst>
          </p:cNvPr>
          <p:cNvSpPr txBox="1"/>
          <p:nvPr/>
        </p:nvSpPr>
        <p:spPr>
          <a:xfrm>
            <a:off x="7227363" y="6297175"/>
            <a:ext cx="945353" cy="523220"/>
          </a:xfrm>
          <a:prstGeom prst="rect">
            <a:avLst/>
          </a:prstGeom>
          <a:noFill/>
        </p:spPr>
        <p:txBody>
          <a:bodyPr wrap="square" rtlCol="0">
            <a:spAutoFit/>
          </a:bodyPr>
          <a:lstStyle/>
          <a:p>
            <a:r>
              <a:rPr lang="en-GB" sz="1400" b="1" dirty="0">
                <a:solidFill>
                  <a:srgbClr val="C00000"/>
                </a:solidFill>
                <a:cs typeface="Ink Free" panose="020F0502020204030204" pitchFamily="34" charset="0"/>
              </a:rPr>
              <a:t>Barrier/ constraint</a:t>
            </a:r>
          </a:p>
        </p:txBody>
      </p:sp>
      <p:sp>
        <p:nvSpPr>
          <p:cNvPr id="39" name="TextBox 38">
            <a:extLst>
              <a:ext uri="{FF2B5EF4-FFF2-40B4-BE49-F238E27FC236}">
                <a16:creationId xmlns:a16="http://schemas.microsoft.com/office/drawing/2014/main" id="{0EA2EE7E-C354-7A49-9380-28DBEED63285}"/>
              </a:ext>
            </a:extLst>
          </p:cNvPr>
          <p:cNvSpPr txBox="1"/>
          <p:nvPr/>
        </p:nvSpPr>
        <p:spPr>
          <a:xfrm>
            <a:off x="9615098" y="6258107"/>
            <a:ext cx="1392467" cy="523220"/>
          </a:xfrm>
          <a:prstGeom prst="rect">
            <a:avLst/>
          </a:prstGeom>
          <a:noFill/>
        </p:spPr>
        <p:txBody>
          <a:bodyPr wrap="square" rtlCol="0">
            <a:spAutoFit/>
          </a:bodyPr>
          <a:lstStyle/>
          <a:p>
            <a:r>
              <a:rPr lang="en-GB" sz="1400" b="1" dirty="0">
                <a:solidFill>
                  <a:schemeClr val="bg1">
                    <a:lumMod val="50000"/>
                  </a:schemeClr>
                </a:solidFill>
                <a:cs typeface="Ink Free" panose="020F0502020204030204" pitchFamily="34" charset="0"/>
              </a:rPr>
              <a:t>Useful output/ outcome</a:t>
            </a:r>
          </a:p>
        </p:txBody>
      </p:sp>
      <p:sp>
        <p:nvSpPr>
          <p:cNvPr id="42" name="Oval 41">
            <a:extLst>
              <a:ext uri="{FF2B5EF4-FFF2-40B4-BE49-F238E27FC236}">
                <a16:creationId xmlns:a16="http://schemas.microsoft.com/office/drawing/2014/main" id="{59C9A2A6-A1E0-1144-AF0A-4FDE9BE25411}"/>
              </a:ext>
            </a:extLst>
          </p:cNvPr>
          <p:cNvSpPr/>
          <p:nvPr/>
        </p:nvSpPr>
        <p:spPr>
          <a:xfrm>
            <a:off x="8690486" y="6545717"/>
            <a:ext cx="158309" cy="158309"/>
          </a:xfrm>
          <a:prstGeom prst="ellipse">
            <a:avLst/>
          </a:prstGeom>
          <a:solidFill>
            <a:srgbClr val="D9A302"/>
          </a:solidFill>
          <a:ln>
            <a:solidFill>
              <a:srgbClr val="D9A3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43" name="TextBox 42">
            <a:extLst>
              <a:ext uri="{FF2B5EF4-FFF2-40B4-BE49-F238E27FC236}">
                <a16:creationId xmlns:a16="http://schemas.microsoft.com/office/drawing/2014/main" id="{F982A9F4-F392-294D-93EF-6D8A9FE4F6F4}"/>
              </a:ext>
            </a:extLst>
          </p:cNvPr>
          <p:cNvSpPr txBox="1"/>
          <p:nvPr/>
        </p:nvSpPr>
        <p:spPr>
          <a:xfrm>
            <a:off x="10913523" y="6473550"/>
            <a:ext cx="1203970" cy="307777"/>
          </a:xfrm>
          <a:prstGeom prst="rect">
            <a:avLst/>
          </a:prstGeom>
          <a:noFill/>
        </p:spPr>
        <p:txBody>
          <a:bodyPr wrap="square" rtlCol="0">
            <a:spAutoFit/>
          </a:bodyPr>
          <a:lstStyle/>
          <a:p>
            <a:r>
              <a:rPr lang="en-GB" sz="1400" b="1" dirty="0">
                <a:solidFill>
                  <a:schemeClr val="accent6">
                    <a:lumMod val="75000"/>
                  </a:schemeClr>
                </a:solidFill>
                <a:cs typeface="Ink Free" panose="020F0502020204030204" pitchFamily="34" charset="0"/>
              </a:rPr>
              <a:t>Motivation</a:t>
            </a:r>
          </a:p>
        </p:txBody>
      </p:sp>
      <p:sp>
        <p:nvSpPr>
          <p:cNvPr id="44" name="TextBox 43">
            <a:extLst>
              <a:ext uri="{FF2B5EF4-FFF2-40B4-BE49-F238E27FC236}">
                <a16:creationId xmlns:a16="http://schemas.microsoft.com/office/drawing/2014/main" id="{CD671274-8C78-4D4A-B097-9AD15C578AFD}"/>
              </a:ext>
            </a:extLst>
          </p:cNvPr>
          <p:cNvSpPr txBox="1"/>
          <p:nvPr/>
        </p:nvSpPr>
        <p:spPr>
          <a:xfrm>
            <a:off x="8405229" y="6241431"/>
            <a:ext cx="1203970" cy="307777"/>
          </a:xfrm>
          <a:prstGeom prst="rect">
            <a:avLst/>
          </a:prstGeom>
          <a:noFill/>
        </p:spPr>
        <p:txBody>
          <a:bodyPr wrap="square" rtlCol="0">
            <a:spAutoFit/>
          </a:bodyPr>
          <a:lstStyle/>
          <a:p>
            <a:r>
              <a:rPr lang="en-GB" sz="1400" b="1" dirty="0">
                <a:solidFill>
                  <a:srgbClr val="D9A302"/>
                </a:solidFill>
                <a:cs typeface="Ink Free" panose="020F0502020204030204" pitchFamily="34" charset="0"/>
              </a:rPr>
              <a:t>Concern</a:t>
            </a:r>
          </a:p>
        </p:txBody>
      </p:sp>
      <p:sp>
        <p:nvSpPr>
          <p:cNvPr id="50" name="Rounded Rectangle 49">
            <a:extLst>
              <a:ext uri="{FF2B5EF4-FFF2-40B4-BE49-F238E27FC236}">
                <a16:creationId xmlns:a16="http://schemas.microsoft.com/office/drawing/2014/main" id="{686B1A30-C435-CC42-99AD-13577EBA4A41}"/>
              </a:ext>
            </a:extLst>
          </p:cNvPr>
          <p:cNvSpPr/>
          <p:nvPr/>
        </p:nvSpPr>
        <p:spPr>
          <a:xfrm>
            <a:off x="4167153" y="678121"/>
            <a:ext cx="2946975" cy="179159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ight Arrow 51">
            <a:extLst>
              <a:ext uri="{FF2B5EF4-FFF2-40B4-BE49-F238E27FC236}">
                <a16:creationId xmlns:a16="http://schemas.microsoft.com/office/drawing/2014/main" id="{EA5DEB92-F379-0747-A819-7F8CF49F27FF}"/>
              </a:ext>
            </a:extLst>
          </p:cNvPr>
          <p:cNvSpPr/>
          <p:nvPr/>
        </p:nvSpPr>
        <p:spPr>
          <a:xfrm rot="5400000">
            <a:off x="4805193" y="1571440"/>
            <a:ext cx="1024665"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Rounded Rectangle 53">
            <a:extLst>
              <a:ext uri="{FF2B5EF4-FFF2-40B4-BE49-F238E27FC236}">
                <a16:creationId xmlns:a16="http://schemas.microsoft.com/office/drawing/2014/main" id="{B3494AB1-5B9A-374E-91DF-4BFEE19A2F88}"/>
              </a:ext>
            </a:extLst>
          </p:cNvPr>
          <p:cNvSpPr/>
          <p:nvPr/>
        </p:nvSpPr>
        <p:spPr>
          <a:xfrm>
            <a:off x="304535" y="4064000"/>
            <a:ext cx="3315961" cy="1872597"/>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ounded Rectangle 54">
            <a:extLst>
              <a:ext uri="{FF2B5EF4-FFF2-40B4-BE49-F238E27FC236}">
                <a16:creationId xmlns:a16="http://schemas.microsoft.com/office/drawing/2014/main" id="{D926BCE1-5F99-B540-B9A9-C0044EC2C6FA}"/>
              </a:ext>
            </a:extLst>
          </p:cNvPr>
          <p:cNvSpPr/>
          <p:nvPr/>
        </p:nvSpPr>
        <p:spPr>
          <a:xfrm>
            <a:off x="3880810" y="4646688"/>
            <a:ext cx="2822228" cy="1693010"/>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ight Arrow 57">
            <a:extLst>
              <a:ext uri="{FF2B5EF4-FFF2-40B4-BE49-F238E27FC236}">
                <a16:creationId xmlns:a16="http://schemas.microsoft.com/office/drawing/2014/main" id="{27D6C9C0-E2AE-4443-AD1F-4F3834ADC3A7}"/>
              </a:ext>
            </a:extLst>
          </p:cNvPr>
          <p:cNvSpPr/>
          <p:nvPr/>
        </p:nvSpPr>
        <p:spPr>
          <a:xfrm rot="21269907">
            <a:off x="2424393" y="3677899"/>
            <a:ext cx="1397131"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ight Arrow 58">
            <a:extLst>
              <a:ext uri="{FF2B5EF4-FFF2-40B4-BE49-F238E27FC236}">
                <a16:creationId xmlns:a16="http://schemas.microsoft.com/office/drawing/2014/main" id="{4F3453F3-966A-6B44-8177-07BEDCB9D2B1}"/>
              </a:ext>
            </a:extLst>
          </p:cNvPr>
          <p:cNvSpPr/>
          <p:nvPr/>
        </p:nvSpPr>
        <p:spPr>
          <a:xfrm rot="16200000">
            <a:off x="5977742" y="3680792"/>
            <a:ext cx="1083183"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TextBox 59">
            <a:extLst>
              <a:ext uri="{FF2B5EF4-FFF2-40B4-BE49-F238E27FC236}">
                <a16:creationId xmlns:a16="http://schemas.microsoft.com/office/drawing/2014/main" id="{BFF8E659-63CF-8D46-AEB6-6631538CCD15}"/>
              </a:ext>
            </a:extLst>
          </p:cNvPr>
          <p:cNvSpPr txBox="1"/>
          <p:nvPr/>
        </p:nvSpPr>
        <p:spPr>
          <a:xfrm>
            <a:off x="456172" y="4429665"/>
            <a:ext cx="1792648" cy="307777"/>
          </a:xfrm>
          <a:prstGeom prst="rect">
            <a:avLst/>
          </a:prstGeom>
          <a:noFill/>
        </p:spPr>
        <p:txBody>
          <a:bodyPr wrap="square" rtlCol="0">
            <a:spAutoFit/>
          </a:bodyPr>
          <a:lstStyle/>
          <a:p>
            <a:r>
              <a:rPr lang="en-GB" sz="1400" dirty="0">
                <a:latin typeface="Ink Free" panose="020F0502020204030204" pitchFamily="34" charset="0"/>
              </a:rPr>
              <a:t>e.g. Cambridge, UCL</a:t>
            </a:r>
            <a:endParaRPr lang="en-GB" sz="1400" dirty="0"/>
          </a:p>
        </p:txBody>
      </p:sp>
      <p:sp>
        <p:nvSpPr>
          <p:cNvPr id="61" name="TextBox 60">
            <a:extLst>
              <a:ext uri="{FF2B5EF4-FFF2-40B4-BE49-F238E27FC236}">
                <a16:creationId xmlns:a16="http://schemas.microsoft.com/office/drawing/2014/main" id="{8967239B-7616-214F-9BD6-CD41658515AA}"/>
              </a:ext>
            </a:extLst>
          </p:cNvPr>
          <p:cNvSpPr txBox="1"/>
          <p:nvPr/>
        </p:nvSpPr>
        <p:spPr>
          <a:xfrm>
            <a:off x="9194252" y="1758908"/>
            <a:ext cx="2545827"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cs typeface="Ink Free" panose="020F0502020204030204" pitchFamily="34" charset="0"/>
              </a:rPr>
              <a:t>Change to ‘Tool’ or process that might result from </a:t>
            </a:r>
            <a:r>
              <a:rPr lang="en-GB" sz="1200" b="1" u="sng" dirty="0">
                <a:latin typeface="Ink Free" panose="020F0502020204030204" pitchFamily="34" charset="0"/>
                <a:cs typeface="Ink Free" panose="020F0502020204030204" pitchFamily="34" charset="0"/>
              </a:rPr>
              <a:t>this type of project.</a:t>
            </a:r>
          </a:p>
        </p:txBody>
      </p:sp>
      <p:sp>
        <p:nvSpPr>
          <p:cNvPr id="62" name="TextBox 61">
            <a:extLst>
              <a:ext uri="{FF2B5EF4-FFF2-40B4-BE49-F238E27FC236}">
                <a16:creationId xmlns:a16="http://schemas.microsoft.com/office/drawing/2014/main" id="{A7EF4222-7294-7144-BA34-50473FD87656}"/>
              </a:ext>
            </a:extLst>
          </p:cNvPr>
          <p:cNvSpPr txBox="1"/>
          <p:nvPr/>
        </p:nvSpPr>
        <p:spPr>
          <a:xfrm>
            <a:off x="9523977" y="4100339"/>
            <a:ext cx="2332279"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A concern others this organisation has relating to </a:t>
            </a:r>
            <a:r>
              <a:rPr lang="en-GB" sz="1200" b="1" u="sng" dirty="0">
                <a:solidFill>
                  <a:srgbClr val="D9A302"/>
                </a:solidFill>
                <a:latin typeface="Ink Free" panose="020F0502020204030204" pitchFamily="34" charset="0"/>
                <a:cs typeface="Ink Free" panose="020F0502020204030204" pitchFamily="34" charset="0"/>
              </a:rPr>
              <a:t>this type of project</a:t>
            </a:r>
            <a:r>
              <a:rPr lang="en-GB" sz="1200" b="1" dirty="0">
                <a:solidFill>
                  <a:srgbClr val="D9A302"/>
                </a:solidFill>
                <a:latin typeface="Ink Free" panose="020F0502020204030204" pitchFamily="34" charset="0"/>
                <a:cs typeface="Ink Free" panose="020F0502020204030204" pitchFamily="34" charset="0"/>
              </a:rPr>
              <a:t>.</a:t>
            </a:r>
          </a:p>
        </p:txBody>
      </p:sp>
      <p:sp>
        <p:nvSpPr>
          <p:cNvPr id="64" name="TextBox 63">
            <a:extLst>
              <a:ext uri="{FF2B5EF4-FFF2-40B4-BE49-F238E27FC236}">
                <a16:creationId xmlns:a16="http://schemas.microsoft.com/office/drawing/2014/main" id="{663DC890-E596-2249-BD93-59A9A17A5EE5}"/>
              </a:ext>
            </a:extLst>
          </p:cNvPr>
          <p:cNvSpPr txBox="1"/>
          <p:nvPr/>
        </p:nvSpPr>
        <p:spPr>
          <a:xfrm>
            <a:off x="355507" y="1760284"/>
            <a:ext cx="2197268"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cs typeface="Ink Free" panose="020F0502020204030204" pitchFamily="34" charset="0"/>
              </a:rPr>
              <a:t>E.g. improved regulatory tools, related to this </a:t>
            </a:r>
            <a:r>
              <a:rPr lang="en-GB" sz="1200" b="1" u="sng" dirty="0">
                <a:latin typeface="Ink Free" panose="020F0502020204030204" pitchFamily="34" charset="0"/>
                <a:cs typeface="Ink Free" panose="020F0502020204030204" pitchFamily="34" charset="0"/>
              </a:rPr>
              <a:t>type of </a:t>
            </a:r>
            <a:r>
              <a:rPr lang="en-GB" sz="1200" b="1" dirty="0">
                <a:latin typeface="Ink Free" panose="020F0502020204030204" pitchFamily="34" charset="0"/>
                <a:cs typeface="Ink Free" panose="020F0502020204030204" pitchFamily="34" charset="0"/>
              </a:rPr>
              <a:t>project</a:t>
            </a:r>
          </a:p>
        </p:txBody>
      </p:sp>
      <p:sp>
        <p:nvSpPr>
          <p:cNvPr id="65" name="TextBox 64">
            <a:extLst>
              <a:ext uri="{FF2B5EF4-FFF2-40B4-BE49-F238E27FC236}">
                <a16:creationId xmlns:a16="http://schemas.microsoft.com/office/drawing/2014/main" id="{7C6F7740-7078-1D4A-9A44-27D4DA86F017}"/>
              </a:ext>
            </a:extLst>
          </p:cNvPr>
          <p:cNvSpPr txBox="1"/>
          <p:nvPr/>
        </p:nvSpPr>
        <p:spPr>
          <a:xfrm>
            <a:off x="2877525" y="2460587"/>
            <a:ext cx="1175622"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 Modelling of implications</a:t>
            </a:r>
          </a:p>
        </p:txBody>
      </p:sp>
      <p:sp>
        <p:nvSpPr>
          <p:cNvPr id="66" name="TextBox 65">
            <a:extLst>
              <a:ext uri="{FF2B5EF4-FFF2-40B4-BE49-F238E27FC236}">
                <a16:creationId xmlns:a16="http://schemas.microsoft.com/office/drawing/2014/main" id="{594F13FB-6559-954E-9C35-C892A9F8432A}"/>
              </a:ext>
            </a:extLst>
          </p:cNvPr>
          <p:cNvSpPr txBox="1"/>
          <p:nvPr/>
        </p:nvSpPr>
        <p:spPr>
          <a:xfrm>
            <a:off x="4698045" y="2317078"/>
            <a:ext cx="1445125"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Risk modelling</a:t>
            </a:r>
          </a:p>
        </p:txBody>
      </p:sp>
      <p:sp>
        <p:nvSpPr>
          <p:cNvPr id="68" name="TextBox 67">
            <a:extLst>
              <a:ext uri="{FF2B5EF4-FFF2-40B4-BE49-F238E27FC236}">
                <a16:creationId xmlns:a16="http://schemas.microsoft.com/office/drawing/2014/main" id="{5FD0A99F-A013-B24B-B7BA-8DB071FFEA02}"/>
              </a:ext>
            </a:extLst>
          </p:cNvPr>
          <p:cNvSpPr txBox="1"/>
          <p:nvPr/>
        </p:nvSpPr>
        <p:spPr>
          <a:xfrm>
            <a:off x="2572403" y="4392092"/>
            <a:ext cx="1445125"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Scientific expertise</a:t>
            </a:r>
          </a:p>
        </p:txBody>
      </p:sp>
      <p:sp>
        <p:nvSpPr>
          <p:cNvPr id="69" name="TextBox 68">
            <a:extLst>
              <a:ext uri="{FF2B5EF4-FFF2-40B4-BE49-F238E27FC236}">
                <a16:creationId xmlns:a16="http://schemas.microsoft.com/office/drawing/2014/main" id="{09A306C9-95C8-9E44-9C6D-4373C1CDEC83}"/>
              </a:ext>
            </a:extLst>
          </p:cNvPr>
          <p:cNvSpPr txBox="1"/>
          <p:nvPr/>
        </p:nvSpPr>
        <p:spPr>
          <a:xfrm>
            <a:off x="4239838" y="1061347"/>
            <a:ext cx="1903332"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cs typeface="Ink Free" panose="020F0502020204030204" pitchFamily="34" charset="0"/>
              </a:rPr>
              <a:t>‘Insertion point’ for environmental science</a:t>
            </a:r>
          </a:p>
          <a:p>
            <a:endParaRPr lang="en-GB" sz="1200" b="1" dirty="0">
              <a:latin typeface="Ink Free" panose="020F0502020204030204" pitchFamily="34" charset="0"/>
              <a:cs typeface="Ink Free" panose="020F0502020204030204" pitchFamily="34" charset="0"/>
            </a:endParaRPr>
          </a:p>
        </p:txBody>
      </p:sp>
      <p:sp>
        <p:nvSpPr>
          <p:cNvPr id="70" name="TextBox 69">
            <a:extLst>
              <a:ext uri="{FF2B5EF4-FFF2-40B4-BE49-F238E27FC236}">
                <a16:creationId xmlns:a16="http://schemas.microsoft.com/office/drawing/2014/main" id="{C55E0E55-4601-D343-9EB8-4E80A398C3D3}"/>
              </a:ext>
            </a:extLst>
          </p:cNvPr>
          <p:cNvSpPr txBox="1"/>
          <p:nvPr/>
        </p:nvSpPr>
        <p:spPr>
          <a:xfrm>
            <a:off x="345940" y="2534022"/>
            <a:ext cx="2243933"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Motivation for being involved in </a:t>
            </a:r>
            <a:r>
              <a:rPr lang="en-GB" sz="1200" b="1" u="sng" dirty="0">
                <a:solidFill>
                  <a:schemeClr val="accent6">
                    <a:lumMod val="75000"/>
                  </a:schemeClr>
                </a:solidFill>
                <a:latin typeface="Ink Free" panose="020F0502020204030204" pitchFamily="34" charset="0"/>
                <a:cs typeface="Ink Free" panose="020F0502020204030204" pitchFamily="34" charset="0"/>
              </a:rPr>
              <a:t>this sort of project</a:t>
            </a:r>
            <a:endParaRPr lang="en-GB" sz="1200" b="1" dirty="0">
              <a:solidFill>
                <a:schemeClr val="accent6">
                  <a:lumMod val="75000"/>
                </a:schemeClr>
              </a:solidFill>
              <a:latin typeface="Ink Free" panose="020F0502020204030204" pitchFamily="34" charset="0"/>
              <a:cs typeface="Ink Free" panose="020F0502020204030204" pitchFamily="34" charset="0"/>
            </a:endParaRPr>
          </a:p>
        </p:txBody>
      </p:sp>
      <p:sp>
        <p:nvSpPr>
          <p:cNvPr id="72" name="TextBox 71">
            <a:extLst>
              <a:ext uri="{FF2B5EF4-FFF2-40B4-BE49-F238E27FC236}">
                <a16:creationId xmlns:a16="http://schemas.microsoft.com/office/drawing/2014/main" id="{27A91028-8977-1C4B-904A-63AD2F519CE4}"/>
              </a:ext>
            </a:extLst>
          </p:cNvPr>
          <p:cNvSpPr txBox="1"/>
          <p:nvPr/>
        </p:nvSpPr>
        <p:spPr>
          <a:xfrm>
            <a:off x="1638969" y="153974"/>
            <a:ext cx="10185476" cy="461665"/>
          </a:xfrm>
          <a:prstGeom prst="rect">
            <a:avLst/>
          </a:prstGeom>
          <a:noFill/>
        </p:spPr>
        <p:txBody>
          <a:bodyPr wrap="square" rtlCol="0">
            <a:spAutoFit/>
          </a:bodyPr>
          <a:lstStyle/>
          <a:p>
            <a:r>
              <a:rPr lang="en-GB" sz="2400" b="1" dirty="0"/>
              <a:t>ORGANISATIONAL LANDSCAPE: </a:t>
            </a:r>
            <a:r>
              <a:rPr lang="en-GB" sz="2400" dirty="0">
                <a:latin typeface="Ink Free" panose="020F0502020204030204" pitchFamily="34" charset="0"/>
                <a:cs typeface="Ink Free" panose="020F0502020204030204" pitchFamily="34" charset="0"/>
              </a:rPr>
              <a:t>UK co-occurring natural hazard insurance risks</a:t>
            </a:r>
          </a:p>
        </p:txBody>
      </p:sp>
      <p:sp>
        <p:nvSpPr>
          <p:cNvPr id="74" name="TextBox 73">
            <a:extLst>
              <a:ext uri="{FF2B5EF4-FFF2-40B4-BE49-F238E27FC236}">
                <a16:creationId xmlns:a16="http://schemas.microsoft.com/office/drawing/2014/main" id="{64D3C773-F847-B142-8F7C-40183B54003B}"/>
              </a:ext>
            </a:extLst>
          </p:cNvPr>
          <p:cNvSpPr txBox="1"/>
          <p:nvPr/>
        </p:nvSpPr>
        <p:spPr>
          <a:xfrm>
            <a:off x="116799" y="3463843"/>
            <a:ext cx="2806396"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A concern others might have </a:t>
            </a:r>
            <a:r>
              <a:rPr lang="en-GB" sz="1200" b="1" dirty="0" err="1">
                <a:solidFill>
                  <a:srgbClr val="D9A302"/>
                </a:solidFill>
                <a:latin typeface="Ink Free" panose="020F0502020204030204" pitchFamily="34" charset="0"/>
                <a:cs typeface="Ink Free" panose="020F0502020204030204" pitchFamily="34" charset="0"/>
              </a:rPr>
              <a:t>w.r.t</a:t>
            </a:r>
            <a:r>
              <a:rPr lang="en-GB" sz="1200" b="1" dirty="0">
                <a:solidFill>
                  <a:srgbClr val="D9A302"/>
                </a:solidFill>
                <a:latin typeface="Ink Free" panose="020F0502020204030204" pitchFamily="34" charset="0"/>
                <a:cs typeface="Ink Free" panose="020F0502020204030204" pitchFamily="34" charset="0"/>
              </a:rPr>
              <a:t> this organisation</a:t>
            </a:r>
          </a:p>
        </p:txBody>
      </p:sp>
      <p:sp>
        <p:nvSpPr>
          <p:cNvPr id="75" name="TextBox 74">
            <a:extLst>
              <a:ext uri="{FF2B5EF4-FFF2-40B4-BE49-F238E27FC236}">
                <a16:creationId xmlns:a16="http://schemas.microsoft.com/office/drawing/2014/main" id="{CA99CEB0-D022-0644-9376-1B2B3BC4158D}"/>
              </a:ext>
            </a:extLst>
          </p:cNvPr>
          <p:cNvSpPr txBox="1"/>
          <p:nvPr/>
        </p:nvSpPr>
        <p:spPr>
          <a:xfrm>
            <a:off x="6384470" y="2548242"/>
            <a:ext cx="2484571"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A concern others might have </a:t>
            </a:r>
            <a:r>
              <a:rPr lang="en-GB" sz="1200" b="1" dirty="0" err="1">
                <a:solidFill>
                  <a:srgbClr val="D9A302"/>
                </a:solidFill>
                <a:latin typeface="Ink Free" panose="020F0502020204030204" pitchFamily="34" charset="0"/>
                <a:cs typeface="Ink Free" panose="020F0502020204030204" pitchFamily="34" charset="0"/>
              </a:rPr>
              <a:t>w.r.t</a:t>
            </a:r>
            <a:r>
              <a:rPr lang="en-GB" sz="1200" b="1" dirty="0">
                <a:solidFill>
                  <a:srgbClr val="D9A302"/>
                </a:solidFill>
                <a:latin typeface="Ink Free" panose="020F0502020204030204" pitchFamily="34" charset="0"/>
                <a:cs typeface="Ink Free" panose="020F0502020204030204" pitchFamily="34" charset="0"/>
              </a:rPr>
              <a:t> this organisation</a:t>
            </a:r>
          </a:p>
        </p:txBody>
      </p:sp>
      <p:sp>
        <p:nvSpPr>
          <p:cNvPr id="76" name="TextBox 75">
            <a:extLst>
              <a:ext uri="{FF2B5EF4-FFF2-40B4-BE49-F238E27FC236}">
                <a16:creationId xmlns:a16="http://schemas.microsoft.com/office/drawing/2014/main" id="{42678D0E-3A13-1C4D-ADF3-AACC5AA4F93C}"/>
              </a:ext>
            </a:extLst>
          </p:cNvPr>
          <p:cNvSpPr txBox="1"/>
          <p:nvPr/>
        </p:nvSpPr>
        <p:spPr>
          <a:xfrm>
            <a:off x="322626" y="4787368"/>
            <a:ext cx="2243933"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E.g. explain an interesting phenomenon</a:t>
            </a:r>
          </a:p>
        </p:txBody>
      </p:sp>
      <p:sp>
        <p:nvSpPr>
          <p:cNvPr id="77" name="TextBox 76">
            <a:extLst>
              <a:ext uri="{FF2B5EF4-FFF2-40B4-BE49-F238E27FC236}">
                <a16:creationId xmlns:a16="http://schemas.microsoft.com/office/drawing/2014/main" id="{5722D4C8-A3EF-9247-B425-901D29C958FB}"/>
              </a:ext>
            </a:extLst>
          </p:cNvPr>
          <p:cNvSpPr txBox="1"/>
          <p:nvPr/>
        </p:nvSpPr>
        <p:spPr>
          <a:xfrm>
            <a:off x="1093709" y="5605403"/>
            <a:ext cx="2422356"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rPr>
              <a:t>E.g. ‘Time’, if no research focus</a:t>
            </a:r>
            <a:endParaRPr lang="en-GB" sz="1200" b="1" dirty="0">
              <a:solidFill>
                <a:schemeClr val="accent1">
                  <a:lumMod val="75000"/>
                </a:schemeClr>
              </a:solidFill>
            </a:endParaRPr>
          </a:p>
        </p:txBody>
      </p:sp>
      <p:sp>
        <p:nvSpPr>
          <p:cNvPr id="71" name="TextBox 70">
            <a:extLst>
              <a:ext uri="{FF2B5EF4-FFF2-40B4-BE49-F238E27FC236}">
                <a16:creationId xmlns:a16="http://schemas.microsoft.com/office/drawing/2014/main" id="{DED6E6CD-8430-4248-9103-23D0703D2E74}"/>
              </a:ext>
            </a:extLst>
          </p:cNvPr>
          <p:cNvSpPr txBox="1"/>
          <p:nvPr/>
        </p:nvSpPr>
        <p:spPr>
          <a:xfrm>
            <a:off x="9583176" y="3024082"/>
            <a:ext cx="2302236"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cs typeface="Ink Free" panose="020F0502020204030204" pitchFamily="34" charset="0"/>
              </a:rPr>
              <a:t>A barrier to this organisation contributing something that might be useful to </a:t>
            </a:r>
            <a:r>
              <a:rPr lang="en-GB" sz="1200" b="1" u="sng" dirty="0">
                <a:solidFill>
                  <a:srgbClr val="C00000"/>
                </a:solidFill>
                <a:latin typeface="Ink Free" panose="020F0502020204030204" pitchFamily="34" charset="0"/>
                <a:cs typeface="Ink Free" panose="020F0502020204030204" pitchFamily="34" charset="0"/>
              </a:rPr>
              <a:t>this type </a:t>
            </a:r>
            <a:r>
              <a:rPr lang="en-GB" sz="1200" b="1" dirty="0">
                <a:solidFill>
                  <a:srgbClr val="C00000"/>
                </a:solidFill>
                <a:latin typeface="Ink Free" panose="020F0502020204030204" pitchFamily="34" charset="0"/>
                <a:cs typeface="Ink Free" panose="020F0502020204030204" pitchFamily="34" charset="0"/>
              </a:rPr>
              <a:t>of project </a:t>
            </a:r>
          </a:p>
        </p:txBody>
      </p:sp>
      <p:sp>
        <p:nvSpPr>
          <p:cNvPr id="82" name="Rounded Rectangle 81">
            <a:extLst>
              <a:ext uri="{FF2B5EF4-FFF2-40B4-BE49-F238E27FC236}">
                <a16:creationId xmlns:a16="http://schemas.microsoft.com/office/drawing/2014/main" id="{0931CBDC-3B9E-D841-9140-F6B0AC06F4E1}"/>
              </a:ext>
            </a:extLst>
          </p:cNvPr>
          <p:cNvSpPr/>
          <p:nvPr/>
        </p:nvSpPr>
        <p:spPr>
          <a:xfrm>
            <a:off x="7234014" y="703643"/>
            <a:ext cx="1806309" cy="179159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84">
            <a:extLst>
              <a:ext uri="{FF2B5EF4-FFF2-40B4-BE49-F238E27FC236}">
                <a16:creationId xmlns:a16="http://schemas.microsoft.com/office/drawing/2014/main" id="{DBB27818-DCD4-EE4E-B708-84625430F607}"/>
              </a:ext>
            </a:extLst>
          </p:cNvPr>
          <p:cNvSpPr txBox="1"/>
          <p:nvPr/>
        </p:nvSpPr>
        <p:spPr>
          <a:xfrm>
            <a:off x="4204028" y="1666783"/>
            <a:ext cx="2328500"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cs typeface="Ink Free" panose="020F0502020204030204" pitchFamily="34" charset="0"/>
              </a:rPr>
              <a:t>Permission to use model / data</a:t>
            </a:r>
          </a:p>
        </p:txBody>
      </p:sp>
      <p:cxnSp>
        <p:nvCxnSpPr>
          <p:cNvPr id="86" name="Straight Connector 85">
            <a:extLst>
              <a:ext uri="{FF2B5EF4-FFF2-40B4-BE49-F238E27FC236}">
                <a16:creationId xmlns:a16="http://schemas.microsoft.com/office/drawing/2014/main" id="{7D0F16FB-3A53-234A-905B-5BBA389F7FFD}"/>
              </a:ext>
            </a:extLst>
          </p:cNvPr>
          <p:cNvCxnSpPr>
            <a:cxnSpLocks/>
          </p:cNvCxnSpPr>
          <p:nvPr/>
        </p:nvCxnSpPr>
        <p:spPr>
          <a:xfrm>
            <a:off x="4472544" y="1937255"/>
            <a:ext cx="1652976" cy="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088B618A-45F1-474C-A9F5-BAA1C0B4CEC6}"/>
              </a:ext>
            </a:extLst>
          </p:cNvPr>
          <p:cNvSpPr txBox="1"/>
          <p:nvPr/>
        </p:nvSpPr>
        <p:spPr>
          <a:xfrm>
            <a:off x="6172057" y="1061475"/>
            <a:ext cx="952671"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Improved client offering</a:t>
            </a:r>
          </a:p>
          <a:p>
            <a:pPr marL="101600" indent="-101600">
              <a:buFont typeface="Arial" panose="020B0604020202020204" pitchFamily="34" charset="0"/>
              <a:buChar char="•"/>
            </a:pPr>
            <a:endParaRPr lang="en-GB" sz="1200" b="1" dirty="0">
              <a:solidFill>
                <a:schemeClr val="accent6">
                  <a:lumMod val="75000"/>
                </a:schemeClr>
              </a:solidFill>
              <a:latin typeface="Ink Free" panose="020F0502020204030204" pitchFamily="34" charset="0"/>
              <a:cs typeface="Ink Free" panose="020F0502020204030204" pitchFamily="34" charset="0"/>
            </a:endParaRPr>
          </a:p>
        </p:txBody>
      </p:sp>
      <p:sp>
        <p:nvSpPr>
          <p:cNvPr id="89" name="TextBox 88">
            <a:extLst>
              <a:ext uri="{FF2B5EF4-FFF2-40B4-BE49-F238E27FC236}">
                <a16:creationId xmlns:a16="http://schemas.microsoft.com/office/drawing/2014/main" id="{244A742B-8A73-AA45-ACB0-1EF0474BE3B2}"/>
              </a:ext>
            </a:extLst>
          </p:cNvPr>
          <p:cNvSpPr txBox="1"/>
          <p:nvPr/>
        </p:nvSpPr>
        <p:spPr>
          <a:xfrm>
            <a:off x="456172" y="5328404"/>
            <a:ext cx="2680476"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E.g. journal publication</a:t>
            </a:r>
          </a:p>
        </p:txBody>
      </p:sp>
      <p:sp>
        <p:nvSpPr>
          <p:cNvPr id="90" name="TextBox 89">
            <a:extLst>
              <a:ext uri="{FF2B5EF4-FFF2-40B4-BE49-F238E27FC236}">
                <a16:creationId xmlns:a16="http://schemas.microsoft.com/office/drawing/2014/main" id="{777665F3-5F8D-E349-B3EF-C280DCEB80BE}"/>
              </a:ext>
            </a:extLst>
          </p:cNvPr>
          <p:cNvSpPr txBox="1"/>
          <p:nvPr/>
        </p:nvSpPr>
        <p:spPr>
          <a:xfrm>
            <a:off x="7290530" y="782473"/>
            <a:ext cx="1764372" cy="830997"/>
          </a:xfrm>
          <a:prstGeom prst="rect">
            <a:avLst/>
          </a:prstGeom>
          <a:noFill/>
        </p:spPr>
        <p:txBody>
          <a:bodyPr wrap="square" rtlCol="0">
            <a:spAutoFit/>
          </a:bodyPr>
          <a:lstStyle/>
          <a:p>
            <a:r>
              <a:rPr lang="en-GB" sz="2400" b="1" dirty="0"/>
              <a:t>Stakeholder #3</a:t>
            </a:r>
          </a:p>
        </p:txBody>
      </p:sp>
    </p:spTree>
    <p:extLst>
      <p:ext uri="{BB962C8B-B14F-4D97-AF65-F5344CB8AC3E}">
        <p14:creationId xmlns:p14="http://schemas.microsoft.com/office/powerpoint/2010/main" val="510053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BAA4493-D109-4243-9D6B-8C53787373DB}"/>
              </a:ext>
            </a:extLst>
          </p:cNvPr>
          <p:cNvSpPr txBox="1"/>
          <p:nvPr/>
        </p:nvSpPr>
        <p:spPr>
          <a:xfrm>
            <a:off x="352272" y="2179318"/>
            <a:ext cx="4586860" cy="307777"/>
          </a:xfrm>
          <a:prstGeom prst="rect">
            <a:avLst/>
          </a:prstGeom>
          <a:noFill/>
        </p:spPr>
        <p:txBody>
          <a:bodyPr wrap="square" rtlCol="0">
            <a:spAutoFit/>
          </a:bodyPr>
          <a:lstStyle/>
          <a:p>
            <a:r>
              <a:rPr lang="en-US" sz="1400" dirty="0"/>
              <a:t>https://</a:t>
            </a:r>
            <a:r>
              <a:rPr lang="en-US" sz="1400" dirty="0" err="1"/>
              <a:t>en.wikipedia.org</a:t>
            </a:r>
            <a:r>
              <a:rPr lang="en-US" sz="1400" dirty="0"/>
              <a:t>/wiki/</a:t>
            </a:r>
            <a:r>
              <a:rPr lang="en-US" sz="1400" dirty="0" err="1"/>
              <a:t>Collective_action_problem</a:t>
            </a:r>
            <a:endParaRPr lang="en-US" sz="1400" dirty="0"/>
          </a:p>
        </p:txBody>
      </p:sp>
      <p:sp>
        <p:nvSpPr>
          <p:cNvPr id="10" name="Title 9">
            <a:extLst>
              <a:ext uri="{FF2B5EF4-FFF2-40B4-BE49-F238E27FC236}">
                <a16:creationId xmlns:a16="http://schemas.microsoft.com/office/drawing/2014/main" id="{F7F47361-6EA3-214E-A31C-9250358723B7}"/>
              </a:ext>
            </a:extLst>
          </p:cNvPr>
          <p:cNvSpPr txBox="1">
            <a:spLocks noGrp="1"/>
          </p:cNvSpPr>
          <p:nvPr>
            <p:ph type="title"/>
          </p:nvPr>
        </p:nvSpPr>
        <p:spPr>
          <a:xfrm>
            <a:off x="948267" y="6201822"/>
            <a:ext cx="7791606" cy="480131"/>
          </a:xfrm>
          <a:prstGeom prst="rect">
            <a:avLst/>
          </a:prstGeom>
          <a:noFill/>
        </p:spPr>
        <p:txBody>
          <a:bodyPr wrap="square" rtlCol="0">
            <a:spAutoFit/>
          </a:bodyPr>
          <a:lstStyle/>
          <a:p>
            <a:r>
              <a:rPr lang="en-GB" sz="2800" b="1" dirty="0">
                <a:latin typeface="+mn-lt"/>
                <a:cs typeface="Ink Free" panose="020F0502020204030204" pitchFamily="34" charset="0"/>
              </a:rPr>
              <a:t>Wider opportunities for applying the Co-RISK ‘tool’</a:t>
            </a:r>
          </a:p>
        </p:txBody>
      </p:sp>
      <p:sp>
        <p:nvSpPr>
          <p:cNvPr id="14" name="Rectangle 13">
            <a:extLst>
              <a:ext uri="{FF2B5EF4-FFF2-40B4-BE49-F238E27FC236}">
                <a16:creationId xmlns:a16="http://schemas.microsoft.com/office/drawing/2014/main" id="{308595B9-77EC-F245-98B3-9F64DF370763}"/>
              </a:ext>
            </a:extLst>
          </p:cNvPr>
          <p:cNvSpPr/>
          <p:nvPr/>
        </p:nvSpPr>
        <p:spPr>
          <a:xfrm>
            <a:off x="420005" y="672091"/>
            <a:ext cx="4762422" cy="1486136"/>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FA1BE6E-C2D6-524E-9004-739012923CF6}"/>
              </a:ext>
            </a:extLst>
          </p:cNvPr>
          <p:cNvSpPr txBox="1"/>
          <p:nvPr/>
        </p:nvSpPr>
        <p:spPr>
          <a:xfrm>
            <a:off x="433916" y="252552"/>
            <a:ext cx="4830154" cy="1938992"/>
          </a:xfrm>
          <a:prstGeom prst="rect">
            <a:avLst/>
          </a:prstGeom>
          <a:noFill/>
        </p:spPr>
        <p:txBody>
          <a:bodyPr wrap="square" rtlCol="0">
            <a:spAutoFit/>
          </a:bodyPr>
          <a:lstStyle/>
          <a:p>
            <a:r>
              <a:rPr lang="en-GB" sz="2400" dirty="0"/>
              <a:t>A </a:t>
            </a:r>
            <a:r>
              <a:rPr lang="en-GB" sz="2400" b="1" dirty="0"/>
              <a:t>collective action dilemma </a:t>
            </a:r>
            <a:r>
              <a:rPr lang="en-GB" sz="2400" dirty="0"/>
              <a:t>is a situation in which all individuals would be better off cooperating but [might] fail to do so because of conflicting interests.</a:t>
            </a:r>
            <a:endParaRPr lang="en-GB" sz="2400" dirty="0">
              <a:latin typeface="Ink Free" panose="020F0502020204030204" pitchFamily="34" charset="0"/>
              <a:cs typeface="Ink Free" panose="020F0502020204030204" pitchFamily="34" charset="0"/>
            </a:endParaRPr>
          </a:p>
        </p:txBody>
      </p:sp>
      <p:sp>
        <p:nvSpPr>
          <p:cNvPr id="15" name="TextBox 14">
            <a:extLst>
              <a:ext uri="{FF2B5EF4-FFF2-40B4-BE49-F238E27FC236}">
                <a16:creationId xmlns:a16="http://schemas.microsoft.com/office/drawing/2014/main" id="{43F7D01E-674E-8D47-9D78-9A8C712AD3CF}"/>
              </a:ext>
            </a:extLst>
          </p:cNvPr>
          <p:cNvSpPr txBox="1"/>
          <p:nvPr/>
        </p:nvSpPr>
        <p:spPr>
          <a:xfrm>
            <a:off x="5182426" y="970000"/>
            <a:ext cx="3229597" cy="646331"/>
          </a:xfrm>
          <a:prstGeom prst="rect">
            <a:avLst/>
          </a:prstGeom>
          <a:noFill/>
        </p:spPr>
        <p:txBody>
          <a:bodyPr wrap="square" rtlCol="0">
            <a:spAutoFit/>
          </a:bodyPr>
          <a:lstStyle/>
          <a:p>
            <a:r>
              <a:rPr lang="en-GB" dirty="0"/>
              <a:t>Oliver (1993), </a:t>
            </a:r>
            <a:r>
              <a:rPr lang="en-GB" dirty="0" err="1"/>
              <a:t>Padovan</a:t>
            </a:r>
            <a:r>
              <a:rPr lang="en-GB" dirty="0"/>
              <a:t> et al (2019) </a:t>
            </a:r>
            <a:r>
              <a:rPr lang="en-GB" b="1" dirty="0"/>
              <a:t>References on last slide</a:t>
            </a:r>
          </a:p>
        </p:txBody>
      </p:sp>
      <p:pic>
        <p:nvPicPr>
          <p:cNvPr id="3" name="Picture 2" descr="A picture containing sky, outdoor, clouds, cloudy&#10;&#10;Description automatically generated">
            <a:extLst>
              <a:ext uri="{FF2B5EF4-FFF2-40B4-BE49-F238E27FC236}">
                <a16:creationId xmlns:a16="http://schemas.microsoft.com/office/drawing/2014/main" id="{C1F0D04B-17B0-C745-A6C6-ED470FD1379C}"/>
              </a:ext>
            </a:extLst>
          </p:cNvPr>
          <p:cNvPicPr>
            <a:picLocks noChangeAspect="1"/>
          </p:cNvPicPr>
          <p:nvPr/>
        </p:nvPicPr>
        <p:blipFill>
          <a:blip r:embed="rId3"/>
          <a:stretch>
            <a:fillRect/>
          </a:stretch>
        </p:blipFill>
        <p:spPr>
          <a:xfrm>
            <a:off x="433916" y="3305286"/>
            <a:ext cx="4748510" cy="2394548"/>
          </a:xfrm>
          <a:prstGeom prst="rect">
            <a:avLst/>
          </a:prstGeom>
        </p:spPr>
      </p:pic>
      <p:sp>
        <p:nvSpPr>
          <p:cNvPr id="16" name="TextBox 15">
            <a:extLst>
              <a:ext uri="{FF2B5EF4-FFF2-40B4-BE49-F238E27FC236}">
                <a16:creationId xmlns:a16="http://schemas.microsoft.com/office/drawing/2014/main" id="{D9B1696D-8B60-3745-8D8E-FE20A181C86A}"/>
              </a:ext>
            </a:extLst>
          </p:cNvPr>
          <p:cNvSpPr txBox="1"/>
          <p:nvPr/>
        </p:nvSpPr>
        <p:spPr>
          <a:xfrm>
            <a:off x="268688" y="2792704"/>
            <a:ext cx="4586859" cy="461665"/>
          </a:xfrm>
          <a:prstGeom prst="rect">
            <a:avLst/>
          </a:prstGeom>
          <a:noFill/>
        </p:spPr>
        <p:txBody>
          <a:bodyPr wrap="square" rtlCol="0">
            <a:spAutoFit/>
          </a:bodyPr>
          <a:lstStyle/>
          <a:p>
            <a:r>
              <a:rPr lang="en-GB" sz="2400" b="1" dirty="0"/>
              <a:t>Climate change </a:t>
            </a:r>
            <a:r>
              <a:rPr lang="en-GB" dirty="0"/>
              <a:t>(World Bank, 2009)</a:t>
            </a:r>
            <a:endParaRPr lang="en-GB" b="1" dirty="0"/>
          </a:p>
        </p:txBody>
      </p:sp>
      <p:pic>
        <p:nvPicPr>
          <p:cNvPr id="6" name="Picture 5">
            <a:extLst>
              <a:ext uri="{FF2B5EF4-FFF2-40B4-BE49-F238E27FC236}">
                <a16:creationId xmlns:a16="http://schemas.microsoft.com/office/drawing/2014/main" id="{E615C25A-E378-AF4F-A64C-34CB440348AF}"/>
              </a:ext>
            </a:extLst>
          </p:cNvPr>
          <p:cNvPicPr>
            <a:picLocks noChangeAspect="1"/>
          </p:cNvPicPr>
          <p:nvPr/>
        </p:nvPicPr>
        <p:blipFill>
          <a:blip r:embed="rId4"/>
          <a:stretch>
            <a:fillRect/>
          </a:stretch>
        </p:blipFill>
        <p:spPr>
          <a:xfrm>
            <a:off x="6807199" y="2581460"/>
            <a:ext cx="5381627" cy="3304096"/>
          </a:xfrm>
          <a:prstGeom prst="rect">
            <a:avLst/>
          </a:prstGeom>
        </p:spPr>
      </p:pic>
      <p:sp>
        <p:nvSpPr>
          <p:cNvPr id="17" name="TextBox 16">
            <a:extLst>
              <a:ext uri="{FF2B5EF4-FFF2-40B4-BE49-F238E27FC236}">
                <a16:creationId xmlns:a16="http://schemas.microsoft.com/office/drawing/2014/main" id="{767E268E-C2A4-CF4A-A8FE-E706C38A3660}"/>
              </a:ext>
            </a:extLst>
          </p:cNvPr>
          <p:cNvSpPr txBox="1"/>
          <p:nvPr/>
        </p:nvSpPr>
        <p:spPr>
          <a:xfrm>
            <a:off x="6177645" y="2036602"/>
            <a:ext cx="5662083" cy="461665"/>
          </a:xfrm>
          <a:prstGeom prst="rect">
            <a:avLst/>
          </a:prstGeom>
          <a:noFill/>
        </p:spPr>
        <p:txBody>
          <a:bodyPr wrap="square" rtlCol="0">
            <a:spAutoFit/>
          </a:bodyPr>
          <a:lstStyle/>
          <a:p>
            <a:r>
              <a:rPr lang="en-GB" sz="2400" b="1" dirty="0"/>
              <a:t>Sustainable energy transition </a:t>
            </a:r>
            <a:r>
              <a:rPr lang="en-GB" dirty="0"/>
              <a:t>(Gregg, 2020)</a:t>
            </a:r>
            <a:endParaRPr lang="en-GB" b="1" dirty="0"/>
          </a:p>
        </p:txBody>
      </p:sp>
      <p:sp>
        <p:nvSpPr>
          <p:cNvPr id="18" name="TextBox 17">
            <a:extLst>
              <a:ext uri="{FF2B5EF4-FFF2-40B4-BE49-F238E27FC236}">
                <a16:creationId xmlns:a16="http://schemas.microsoft.com/office/drawing/2014/main" id="{513E4533-AEA5-AA45-AF2A-0D4CB3036A60}"/>
              </a:ext>
            </a:extLst>
          </p:cNvPr>
          <p:cNvSpPr txBox="1"/>
          <p:nvPr/>
        </p:nvSpPr>
        <p:spPr>
          <a:xfrm>
            <a:off x="433916" y="5699834"/>
            <a:ext cx="951597" cy="307777"/>
          </a:xfrm>
          <a:prstGeom prst="rect">
            <a:avLst/>
          </a:prstGeom>
          <a:noFill/>
        </p:spPr>
        <p:txBody>
          <a:bodyPr wrap="square" rtlCol="0">
            <a:spAutoFit/>
          </a:bodyPr>
          <a:lstStyle/>
          <a:p>
            <a:r>
              <a:rPr lang="en-US" sz="1400" dirty="0"/>
              <a:t>CC license</a:t>
            </a:r>
          </a:p>
        </p:txBody>
      </p:sp>
      <p:sp>
        <p:nvSpPr>
          <p:cNvPr id="19" name="TextBox 18">
            <a:extLst>
              <a:ext uri="{FF2B5EF4-FFF2-40B4-BE49-F238E27FC236}">
                <a16:creationId xmlns:a16="http://schemas.microsoft.com/office/drawing/2014/main" id="{6DFFFF80-707F-734F-BE62-00EC290777E0}"/>
              </a:ext>
            </a:extLst>
          </p:cNvPr>
          <p:cNvSpPr txBox="1"/>
          <p:nvPr/>
        </p:nvSpPr>
        <p:spPr>
          <a:xfrm>
            <a:off x="10947319" y="5521075"/>
            <a:ext cx="951597" cy="307777"/>
          </a:xfrm>
          <a:prstGeom prst="rect">
            <a:avLst/>
          </a:prstGeom>
          <a:noFill/>
        </p:spPr>
        <p:txBody>
          <a:bodyPr wrap="square" rtlCol="0">
            <a:spAutoFit/>
          </a:bodyPr>
          <a:lstStyle/>
          <a:p>
            <a:r>
              <a:rPr lang="en-US" sz="1400" dirty="0"/>
              <a:t>CC license</a:t>
            </a:r>
          </a:p>
        </p:txBody>
      </p:sp>
      <p:sp>
        <p:nvSpPr>
          <p:cNvPr id="2" name="TextBox 1">
            <a:extLst>
              <a:ext uri="{FF2B5EF4-FFF2-40B4-BE49-F238E27FC236}">
                <a16:creationId xmlns:a16="http://schemas.microsoft.com/office/drawing/2014/main" id="{5BBFF048-FA40-1E46-AE2A-A14D28AE6426}"/>
              </a:ext>
            </a:extLst>
          </p:cNvPr>
          <p:cNvSpPr txBox="1"/>
          <p:nvPr/>
        </p:nvSpPr>
        <p:spPr>
          <a:xfrm>
            <a:off x="8697457" y="6126587"/>
            <a:ext cx="2827867" cy="646331"/>
          </a:xfrm>
          <a:prstGeom prst="rect">
            <a:avLst/>
          </a:prstGeom>
          <a:noFill/>
        </p:spPr>
        <p:txBody>
          <a:bodyPr wrap="square" rtlCol="0">
            <a:spAutoFit/>
          </a:bodyPr>
          <a:lstStyle/>
          <a:p>
            <a:r>
              <a:rPr lang="en-GB" dirty="0">
                <a:cs typeface="Ink Free" panose="020F0502020204030204" pitchFamily="34" charset="0"/>
              </a:rPr>
              <a:t>(e.g. any environmental science translation)</a:t>
            </a:r>
            <a:endParaRPr lang="en-US" dirty="0"/>
          </a:p>
        </p:txBody>
      </p:sp>
    </p:spTree>
    <p:extLst>
      <p:ext uri="{BB962C8B-B14F-4D97-AF65-F5344CB8AC3E}">
        <p14:creationId xmlns:p14="http://schemas.microsoft.com/office/powerpoint/2010/main" val="14098679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1">
            <a:extLst>
              <a:ext uri="{FF2B5EF4-FFF2-40B4-BE49-F238E27FC236}">
                <a16:creationId xmlns:a16="http://schemas.microsoft.com/office/drawing/2014/main" id="{27A91028-8977-1C4B-904A-63AD2F519CE4}"/>
              </a:ext>
            </a:extLst>
          </p:cNvPr>
          <p:cNvSpPr txBox="1"/>
          <p:nvPr/>
        </p:nvSpPr>
        <p:spPr>
          <a:xfrm>
            <a:off x="4199289" y="3022862"/>
            <a:ext cx="4158899" cy="523220"/>
          </a:xfrm>
          <a:prstGeom prst="rect">
            <a:avLst/>
          </a:prstGeom>
          <a:noFill/>
        </p:spPr>
        <p:txBody>
          <a:bodyPr wrap="square" rtlCol="0">
            <a:spAutoFit/>
          </a:bodyPr>
          <a:lstStyle/>
          <a:p>
            <a:r>
              <a:rPr lang="en-GB" sz="2800" b="1" dirty="0">
                <a:cs typeface="Ink Free" panose="020F0502020204030204" pitchFamily="34" charset="0"/>
              </a:rPr>
              <a:t>A short break [10 mins]</a:t>
            </a:r>
            <a:endParaRPr lang="en-GB" sz="2800" dirty="0">
              <a:cs typeface="Ink Free" panose="020F0502020204030204" pitchFamily="34" charset="0"/>
            </a:endParaRPr>
          </a:p>
        </p:txBody>
      </p:sp>
    </p:spTree>
    <p:extLst>
      <p:ext uri="{BB962C8B-B14F-4D97-AF65-F5344CB8AC3E}">
        <p14:creationId xmlns:p14="http://schemas.microsoft.com/office/powerpoint/2010/main" val="2246960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text, application, email&#10;&#10;Description automatically generated">
            <a:extLst>
              <a:ext uri="{FF2B5EF4-FFF2-40B4-BE49-F238E27FC236}">
                <a16:creationId xmlns:a16="http://schemas.microsoft.com/office/drawing/2014/main" id="{42CA7FA5-1441-8147-B2BD-70F0B894206C}"/>
              </a:ext>
            </a:extLst>
          </p:cNvPr>
          <p:cNvPicPr>
            <a:picLocks noChangeAspect="1"/>
          </p:cNvPicPr>
          <p:nvPr/>
        </p:nvPicPr>
        <p:blipFill>
          <a:blip r:embed="rId3"/>
          <a:stretch>
            <a:fillRect/>
          </a:stretch>
        </p:blipFill>
        <p:spPr>
          <a:xfrm>
            <a:off x="510116" y="931333"/>
            <a:ext cx="9704789" cy="4995333"/>
          </a:xfrm>
          <a:prstGeom prst="rect">
            <a:avLst/>
          </a:prstGeom>
        </p:spPr>
      </p:pic>
      <p:sp>
        <p:nvSpPr>
          <p:cNvPr id="17" name="TextBox 16">
            <a:extLst>
              <a:ext uri="{FF2B5EF4-FFF2-40B4-BE49-F238E27FC236}">
                <a16:creationId xmlns:a16="http://schemas.microsoft.com/office/drawing/2014/main" id="{54AC8F02-FF9D-8448-83F2-E59C99CF82B8}"/>
              </a:ext>
            </a:extLst>
          </p:cNvPr>
          <p:cNvSpPr txBox="1"/>
          <p:nvPr/>
        </p:nvSpPr>
        <p:spPr>
          <a:xfrm>
            <a:off x="10214905" y="931333"/>
            <a:ext cx="2481148" cy="400110"/>
          </a:xfrm>
          <a:prstGeom prst="rect">
            <a:avLst/>
          </a:prstGeom>
          <a:noFill/>
        </p:spPr>
        <p:txBody>
          <a:bodyPr wrap="square" rtlCol="0">
            <a:spAutoFit/>
          </a:bodyPr>
          <a:lstStyle/>
          <a:p>
            <a:r>
              <a:rPr lang="en-US" sz="2000" b="1" dirty="0">
                <a:solidFill>
                  <a:srgbClr val="C00000"/>
                </a:solidFill>
              </a:rPr>
              <a:t>Broad/general</a:t>
            </a:r>
          </a:p>
        </p:txBody>
      </p:sp>
      <p:sp>
        <p:nvSpPr>
          <p:cNvPr id="18" name="TextBox 17">
            <a:extLst>
              <a:ext uri="{FF2B5EF4-FFF2-40B4-BE49-F238E27FC236}">
                <a16:creationId xmlns:a16="http://schemas.microsoft.com/office/drawing/2014/main" id="{5BE732D8-D8D5-2746-8E8D-EE62821AF943}"/>
              </a:ext>
            </a:extLst>
          </p:cNvPr>
          <p:cNvSpPr txBox="1"/>
          <p:nvPr/>
        </p:nvSpPr>
        <p:spPr>
          <a:xfrm>
            <a:off x="10149639" y="2008522"/>
            <a:ext cx="2187748" cy="400110"/>
          </a:xfrm>
          <a:prstGeom prst="rect">
            <a:avLst/>
          </a:prstGeom>
          <a:noFill/>
        </p:spPr>
        <p:txBody>
          <a:bodyPr wrap="square" rtlCol="0">
            <a:spAutoFit/>
          </a:bodyPr>
          <a:lstStyle/>
          <a:p>
            <a:r>
              <a:rPr lang="en-US" sz="2000" b="1" dirty="0">
                <a:solidFill>
                  <a:srgbClr val="C00000"/>
                </a:solidFill>
              </a:rPr>
              <a:t>Concrete/specific</a:t>
            </a:r>
          </a:p>
        </p:txBody>
      </p:sp>
      <p:cxnSp>
        <p:nvCxnSpPr>
          <p:cNvPr id="19" name="Straight Arrow Connector 18">
            <a:extLst>
              <a:ext uri="{FF2B5EF4-FFF2-40B4-BE49-F238E27FC236}">
                <a16:creationId xmlns:a16="http://schemas.microsoft.com/office/drawing/2014/main" id="{C045900D-15A5-4446-BB76-8CF88104F13A}"/>
              </a:ext>
            </a:extLst>
          </p:cNvPr>
          <p:cNvCxnSpPr>
            <a:cxnSpLocks/>
          </p:cNvCxnSpPr>
          <p:nvPr/>
        </p:nvCxnSpPr>
        <p:spPr>
          <a:xfrm>
            <a:off x="11048752" y="1388595"/>
            <a:ext cx="0" cy="67707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4195D66-512B-6E41-A550-63A14B046E8B}"/>
              </a:ext>
            </a:extLst>
          </p:cNvPr>
          <p:cNvSpPr/>
          <p:nvPr/>
        </p:nvSpPr>
        <p:spPr>
          <a:xfrm>
            <a:off x="510116" y="931333"/>
            <a:ext cx="9330267" cy="643467"/>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755457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2B202-DF70-314B-BF21-8234E8C5D8D8}"/>
              </a:ext>
            </a:extLst>
          </p:cNvPr>
          <p:cNvSpPr>
            <a:spLocks noGrp="1"/>
          </p:cNvSpPr>
          <p:nvPr>
            <p:ph type="title"/>
          </p:nvPr>
        </p:nvSpPr>
        <p:spPr>
          <a:xfrm>
            <a:off x="838200" y="365125"/>
            <a:ext cx="10515600" cy="523221"/>
          </a:xfrm>
        </p:spPr>
        <p:txBody>
          <a:bodyPr>
            <a:normAutofit/>
          </a:bodyPr>
          <a:lstStyle/>
          <a:p>
            <a:r>
              <a:rPr lang="en-US" sz="2800" b="1" dirty="0">
                <a:latin typeface="+mn-lt"/>
              </a:rPr>
              <a:t>6. MAP 2 – Project Landscape </a:t>
            </a:r>
            <a:r>
              <a:rPr lang="en-US" sz="2800" b="1" dirty="0">
                <a:solidFill>
                  <a:srgbClr val="0070C0"/>
                </a:solidFill>
                <a:latin typeface="+mn-lt"/>
              </a:rPr>
              <a:t>[TASK 3]</a:t>
            </a:r>
          </a:p>
        </p:txBody>
      </p:sp>
      <p:sp>
        <p:nvSpPr>
          <p:cNvPr id="6" name="Content Placeholder 2">
            <a:extLst>
              <a:ext uri="{FF2B5EF4-FFF2-40B4-BE49-F238E27FC236}">
                <a16:creationId xmlns:a16="http://schemas.microsoft.com/office/drawing/2014/main" id="{73F8FB0F-4388-584D-B484-25C1D3B40AE8}"/>
              </a:ext>
            </a:extLst>
          </p:cNvPr>
          <p:cNvSpPr txBox="1">
            <a:spLocks/>
          </p:cNvSpPr>
          <p:nvPr/>
        </p:nvSpPr>
        <p:spPr>
          <a:xfrm>
            <a:off x="177800" y="5149115"/>
            <a:ext cx="9289986" cy="170888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GB" sz="2400" b="1" dirty="0">
                <a:solidFill>
                  <a:schemeClr val="bg1">
                    <a:lumMod val="65000"/>
                  </a:schemeClr>
                </a:solidFill>
              </a:rPr>
              <a:t>Map 1 - Who are the </a:t>
            </a:r>
            <a:r>
              <a:rPr lang="en-GB" sz="2400" b="1" i="1" dirty="0">
                <a:solidFill>
                  <a:schemeClr val="bg1">
                    <a:lumMod val="65000"/>
                  </a:schemeClr>
                </a:solidFill>
              </a:rPr>
              <a:t>types </a:t>
            </a:r>
            <a:r>
              <a:rPr lang="en-GB" sz="2400" b="1" dirty="0">
                <a:solidFill>
                  <a:schemeClr val="bg1">
                    <a:lumMod val="65000"/>
                  </a:schemeClr>
                </a:solidFill>
              </a:rPr>
              <a:t>of people you need to involve? Why? And, what is their positionality?</a:t>
            </a:r>
          </a:p>
          <a:p>
            <a:pPr>
              <a:spcBef>
                <a:spcPts val="0"/>
              </a:spcBef>
            </a:pPr>
            <a:r>
              <a:rPr lang="en-GB" sz="2400" b="1" dirty="0"/>
              <a:t>Map 2 - Who </a:t>
            </a:r>
            <a:r>
              <a:rPr lang="en-GB" sz="2400" b="1" i="1" dirty="0"/>
              <a:t>specifically</a:t>
            </a:r>
            <a:r>
              <a:rPr lang="en-GB" sz="2400" b="1" dirty="0"/>
              <a:t> would you intend to involve? Why? And, what is their positionality i.e. motivations, concerns etc ….? </a:t>
            </a:r>
          </a:p>
          <a:p>
            <a:pPr>
              <a:spcBef>
                <a:spcPts val="0"/>
              </a:spcBef>
            </a:pPr>
            <a:r>
              <a:rPr lang="en-GB" sz="2400" b="1" dirty="0">
                <a:solidFill>
                  <a:schemeClr val="bg1">
                    <a:lumMod val="65000"/>
                  </a:schemeClr>
                </a:solidFill>
              </a:rPr>
              <a:t>Map 3 - How </a:t>
            </a:r>
            <a:r>
              <a:rPr lang="en-GB" sz="2400" b="1" i="1" dirty="0">
                <a:solidFill>
                  <a:schemeClr val="bg1">
                    <a:lumMod val="65000"/>
                  </a:schemeClr>
                </a:solidFill>
              </a:rPr>
              <a:t>exactly </a:t>
            </a:r>
            <a:r>
              <a:rPr lang="en-GB" sz="2400" b="1" dirty="0">
                <a:solidFill>
                  <a:schemeClr val="bg1">
                    <a:lumMod val="65000"/>
                  </a:schemeClr>
                </a:solidFill>
              </a:rPr>
              <a:t>are you going to make this project work?</a:t>
            </a:r>
            <a:endParaRPr lang="en-GB" sz="2400" dirty="0">
              <a:solidFill>
                <a:schemeClr val="bg1">
                  <a:lumMod val="65000"/>
                </a:schemeClr>
              </a:solidFill>
            </a:endParaRPr>
          </a:p>
          <a:p>
            <a:pPr marL="0" indent="0">
              <a:buFont typeface="Arial" panose="020B0604020202020204" pitchFamily="34" charset="0"/>
              <a:buNone/>
            </a:pPr>
            <a:endParaRPr lang="en-GB" dirty="0"/>
          </a:p>
          <a:p>
            <a:endParaRPr lang="en-GB" dirty="0"/>
          </a:p>
          <a:p>
            <a:endParaRPr lang="en-US" dirty="0"/>
          </a:p>
        </p:txBody>
      </p:sp>
      <p:sp>
        <p:nvSpPr>
          <p:cNvPr id="7" name="TextBox 6">
            <a:extLst>
              <a:ext uri="{FF2B5EF4-FFF2-40B4-BE49-F238E27FC236}">
                <a16:creationId xmlns:a16="http://schemas.microsoft.com/office/drawing/2014/main" id="{EFCD105F-D753-8247-9901-134E4F769AB5}"/>
              </a:ext>
            </a:extLst>
          </p:cNvPr>
          <p:cNvSpPr txBox="1"/>
          <p:nvPr/>
        </p:nvSpPr>
        <p:spPr>
          <a:xfrm>
            <a:off x="9533052" y="5215630"/>
            <a:ext cx="2481148" cy="400110"/>
          </a:xfrm>
          <a:prstGeom prst="rect">
            <a:avLst/>
          </a:prstGeom>
          <a:noFill/>
        </p:spPr>
        <p:txBody>
          <a:bodyPr wrap="square" rtlCol="0">
            <a:spAutoFit/>
          </a:bodyPr>
          <a:lstStyle/>
          <a:p>
            <a:r>
              <a:rPr lang="en-US" sz="2000" b="1" dirty="0">
                <a:solidFill>
                  <a:srgbClr val="C00000"/>
                </a:solidFill>
              </a:rPr>
              <a:t>Broad/general</a:t>
            </a:r>
          </a:p>
        </p:txBody>
      </p:sp>
      <p:sp>
        <p:nvSpPr>
          <p:cNvPr id="8" name="TextBox 7">
            <a:extLst>
              <a:ext uri="{FF2B5EF4-FFF2-40B4-BE49-F238E27FC236}">
                <a16:creationId xmlns:a16="http://schemas.microsoft.com/office/drawing/2014/main" id="{7713D5D8-4CEF-9140-91AE-35E1B3EC6E17}"/>
              </a:ext>
            </a:extLst>
          </p:cNvPr>
          <p:cNvSpPr txBox="1"/>
          <p:nvPr/>
        </p:nvSpPr>
        <p:spPr>
          <a:xfrm>
            <a:off x="9467786" y="6292819"/>
            <a:ext cx="2187748" cy="400110"/>
          </a:xfrm>
          <a:prstGeom prst="rect">
            <a:avLst/>
          </a:prstGeom>
          <a:noFill/>
        </p:spPr>
        <p:txBody>
          <a:bodyPr wrap="square" rtlCol="0">
            <a:spAutoFit/>
          </a:bodyPr>
          <a:lstStyle/>
          <a:p>
            <a:r>
              <a:rPr lang="en-US" sz="2000" b="1" dirty="0">
                <a:solidFill>
                  <a:srgbClr val="C00000"/>
                </a:solidFill>
              </a:rPr>
              <a:t>Concrete/specific</a:t>
            </a:r>
          </a:p>
        </p:txBody>
      </p:sp>
      <p:cxnSp>
        <p:nvCxnSpPr>
          <p:cNvPr id="9" name="Straight Arrow Connector 8">
            <a:extLst>
              <a:ext uri="{FF2B5EF4-FFF2-40B4-BE49-F238E27FC236}">
                <a16:creationId xmlns:a16="http://schemas.microsoft.com/office/drawing/2014/main" id="{54D4DA59-1FA6-3841-AC1D-D92996D399B2}"/>
              </a:ext>
            </a:extLst>
          </p:cNvPr>
          <p:cNvCxnSpPr>
            <a:cxnSpLocks/>
          </p:cNvCxnSpPr>
          <p:nvPr/>
        </p:nvCxnSpPr>
        <p:spPr>
          <a:xfrm>
            <a:off x="10366899" y="5672892"/>
            <a:ext cx="0" cy="67707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BE86981-2434-FE46-B1BF-508C239717BB}"/>
              </a:ext>
            </a:extLst>
          </p:cNvPr>
          <p:cNvSpPr txBox="1"/>
          <p:nvPr/>
        </p:nvSpPr>
        <p:spPr>
          <a:xfrm>
            <a:off x="452487" y="2315166"/>
            <a:ext cx="2419992" cy="1384995"/>
          </a:xfrm>
          <a:prstGeom prst="rect">
            <a:avLst/>
          </a:prstGeom>
          <a:noFill/>
        </p:spPr>
        <p:txBody>
          <a:bodyPr wrap="square" rtlCol="0">
            <a:spAutoFit/>
          </a:bodyPr>
          <a:lstStyle/>
          <a:p>
            <a:r>
              <a:rPr lang="en-GB" sz="2800" b="1" dirty="0">
                <a:solidFill>
                  <a:srgbClr val="0070C0"/>
                </a:solidFill>
              </a:rPr>
              <a:t>TASK 3 Map the Project landscape</a:t>
            </a:r>
          </a:p>
        </p:txBody>
      </p:sp>
      <p:pic>
        <p:nvPicPr>
          <p:cNvPr id="15" name="Picture 14" descr="Diagram&#10;&#10;Description automatically generated">
            <a:extLst>
              <a:ext uri="{FF2B5EF4-FFF2-40B4-BE49-F238E27FC236}">
                <a16:creationId xmlns:a16="http://schemas.microsoft.com/office/drawing/2014/main" id="{64595A33-D9FD-2B4C-8745-F7E2E38E3B20}"/>
              </a:ext>
            </a:extLst>
          </p:cNvPr>
          <p:cNvPicPr>
            <a:picLocks noChangeAspect="1"/>
          </p:cNvPicPr>
          <p:nvPr/>
        </p:nvPicPr>
        <p:blipFill>
          <a:blip r:embed="rId3"/>
          <a:stretch>
            <a:fillRect/>
          </a:stretch>
        </p:blipFill>
        <p:spPr>
          <a:xfrm>
            <a:off x="2872479" y="828097"/>
            <a:ext cx="8481322" cy="4222461"/>
          </a:xfrm>
          <a:prstGeom prst="rect">
            <a:avLst/>
          </a:prstGeom>
        </p:spPr>
      </p:pic>
    </p:spTree>
    <p:extLst>
      <p:ext uri="{BB962C8B-B14F-4D97-AF65-F5344CB8AC3E}">
        <p14:creationId xmlns:p14="http://schemas.microsoft.com/office/powerpoint/2010/main" val="16498403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nip Single Corner of Rectangle 44">
            <a:extLst>
              <a:ext uri="{FF2B5EF4-FFF2-40B4-BE49-F238E27FC236}">
                <a16:creationId xmlns:a16="http://schemas.microsoft.com/office/drawing/2014/main" id="{46C25809-1D5C-6648-8F84-C9AEC2FB53EF}"/>
              </a:ext>
            </a:extLst>
          </p:cNvPr>
          <p:cNvSpPr/>
          <p:nvPr/>
        </p:nvSpPr>
        <p:spPr>
          <a:xfrm flipH="1">
            <a:off x="6882062" y="5199186"/>
            <a:ext cx="5309935" cy="1658814"/>
          </a:xfrm>
          <a:prstGeom prst="snip1Rect">
            <a:avLst>
              <a:gd name="adj" fmla="val 40128"/>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ounded Rectangle 3">
            <a:extLst>
              <a:ext uri="{FF2B5EF4-FFF2-40B4-BE49-F238E27FC236}">
                <a16:creationId xmlns:a16="http://schemas.microsoft.com/office/drawing/2014/main" id="{69B9D50E-61A6-A74B-AE6A-8067BC4D7D65}"/>
              </a:ext>
            </a:extLst>
          </p:cNvPr>
          <p:cNvSpPr/>
          <p:nvPr/>
        </p:nvSpPr>
        <p:spPr>
          <a:xfrm>
            <a:off x="151871" y="153974"/>
            <a:ext cx="1236663" cy="440267"/>
          </a:xfrm>
          <a:prstGeom prst="roundRect">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B39E8A8-C449-0545-BA87-ECBBD9971E4C}"/>
              </a:ext>
            </a:extLst>
          </p:cNvPr>
          <p:cNvSpPr txBox="1"/>
          <p:nvPr/>
        </p:nvSpPr>
        <p:spPr>
          <a:xfrm>
            <a:off x="262202" y="189441"/>
            <a:ext cx="1016000" cy="369332"/>
          </a:xfrm>
          <a:prstGeom prst="rect">
            <a:avLst/>
          </a:prstGeom>
          <a:noFill/>
        </p:spPr>
        <p:txBody>
          <a:bodyPr wrap="square" rtlCol="0">
            <a:spAutoFit/>
          </a:bodyPr>
          <a:lstStyle/>
          <a:p>
            <a:r>
              <a:rPr lang="en-GB" b="1" dirty="0">
                <a:latin typeface="Tahoma" panose="020B0604030504040204" pitchFamily="34" charset="0"/>
                <a:ea typeface="Tahoma" panose="020B0604030504040204" pitchFamily="34" charset="0"/>
                <a:cs typeface="Tahoma" panose="020B0604030504040204" pitchFamily="34" charset="0"/>
              </a:rPr>
              <a:t>MAP 2</a:t>
            </a:r>
          </a:p>
        </p:txBody>
      </p:sp>
      <p:sp>
        <p:nvSpPr>
          <p:cNvPr id="6" name="TextBox 5">
            <a:extLst>
              <a:ext uri="{FF2B5EF4-FFF2-40B4-BE49-F238E27FC236}">
                <a16:creationId xmlns:a16="http://schemas.microsoft.com/office/drawing/2014/main" id="{CC726237-ADEC-CD4B-B316-F7C17D7836A9}"/>
              </a:ext>
            </a:extLst>
          </p:cNvPr>
          <p:cNvSpPr txBox="1"/>
          <p:nvPr/>
        </p:nvSpPr>
        <p:spPr>
          <a:xfrm>
            <a:off x="1767362" y="72219"/>
            <a:ext cx="6637867" cy="461665"/>
          </a:xfrm>
          <a:prstGeom prst="rect">
            <a:avLst/>
          </a:prstGeom>
          <a:noFill/>
        </p:spPr>
        <p:txBody>
          <a:bodyPr wrap="square" rtlCol="0">
            <a:spAutoFit/>
          </a:bodyPr>
          <a:lstStyle/>
          <a:p>
            <a:r>
              <a:rPr lang="en-GB" sz="2400" b="1" dirty="0"/>
              <a:t>PROJECT LANDSCAPE: </a:t>
            </a:r>
            <a:r>
              <a:rPr lang="en-GB" sz="2400" dirty="0">
                <a:latin typeface="Ink Free" panose="020F0502020204030204" pitchFamily="34" charset="0"/>
                <a:cs typeface="Ink Free" panose="020F0502020204030204" pitchFamily="34" charset="0"/>
              </a:rPr>
              <a:t>UK flood-wind correlation</a:t>
            </a:r>
          </a:p>
        </p:txBody>
      </p:sp>
      <p:sp>
        <p:nvSpPr>
          <p:cNvPr id="7" name="Oval 6">
            <a:extLst>
              <a:ext uri="{FF2B5EF4-FFF2-40B4-BE49-F238E27FC236}">
                <a16:creationId xmlns:a16="http://schemas.microsoft.com/office/drawing/2014/main" id="{C8CECFF5-1DEC-BC47-8C0E-708E70481D6E}"/>
              </a:ext>
            </a:extLst>
          </p:cNvPr>
          <p:cNvSpPr/>
          <p:nvPr/>
        </p:nvSpPr>
        <p:spPr>
          <a:xfrm>
            <a:off x="3996267" y="3132667"/>
            <a:ext cx="3810000" cy="931333"/>
          </a:xfrm>
          <a:prstGeom prst="ellipse">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a:extLst>
              <a:ext uri="{FF2B5EF4-FFF2-40B4-BE49-F238E27FC236}">
                <a16:creationId xmlns:a16="http://schemas.microsoft.com/office/drawing/2014/main" id="{465DED53-3570-9240-954E-D3492B3874EF}"/>
              </a:ext>
            </a:extLst>
          </p:cNvPr>
          <p:cNvSpPr/>
          <p:nvPr/>
        </p:nvSpPr>
        <p:spPr>
          <a:xfrm>
            <a:off x="304535" y="921403"/>
            <a:ext cx="2923710" cy="2820846"/>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unded Rectangle 8">
            <a:extLst>
              <a:ext uri="{FF2B5EF4-FFF2-40B4-BE49-F238E27FC236}">
                <a16:creationId xmlns:a16="http://schemas.microsoft.com/office/drawing/2014/main" id="{3834CB8E-17FB-4E4A-A1D4-1D1286DEE7AF}"/>
              </a:ext>
            </a:extLst>
          </p:cNvPr>
          <p:cNvSpPr/>
          <p:nvPr/>
        </p:nvSpPr>
        <p:spPr>
          <a:xfrm>
            <a:off x="8923867" y="1243154"/>
            <a:ext cx="3047999" cy="3613612"/>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FCE197E-237E-494A-A72E-E1A0F09217FD}"/>
              </a:ext>
            </a:extLst>
          </p:cNvPr>
          <p:cNvSpPr txBox="1"/>
          <p:nvPr/>
        </p:nvSpPr>
        <p:spPr>
          <a:xfrm>
            <a:off x="5317066" y="3139194"/>
            <a:ext cx="1202267" cy="461665"/>
          </a:xfrm>
          <a:prstGeom prst="rect">
            <a:avLst/>
          </a:prstGeom>
          <a:noFill/>
        </p:spPr>
        <p:txBody>
          <a:bodyPr wrap="square" rtlCol="0">
            <a:spAutoFit/>
          </a:bodyPr>
          <a:lstStyle/>
          <a:p>
            <a:r>
              <a:rPr lang="en-GB" sz="2400" b="1" dirty="0"/>
              <a:t>Project</a:t>
            </a:r>
          </a:p>
        </p:txBody>
      </p:sp>
      <p:sp>
        <p:nvSpPr>
          <p:cNvPr id="11" name="TextBox 10">
            <a:extLst>
              <a:ext uri="{FF2B5EF4-FFF2-40B4-BE49-F238E27FC236}">
                <a16:creationId xmlns:a16="http://schemas.microsoft.com/office/drawing/2014/main" id="{AF101665-C175-C749-91E3-B700A90660C9}"/>
              </a:ext>
            </a:extLst>
          </p:cNvPr>
          <p:cNvSpPr txBox="1"/>
          <p:nvPr/>
        </p:nvSpPr>
        <p:spPr>
          <a:xfrm>
            <a:off x="558668" y="900005"/>
            <a:ext cx="1439068" cy="461665"/>
          </a:xfrm>
          <a:prstGeom prst="rect">
            <a:avLst/>
          </a:prstGeom>
          <a:noFill/>
        </p:spPr>
        <p:txBody>
          <a:bodyPr wrap="square" rtlCol="0">
            <a:spAutoFit/>
          </a:bodyPr>
          <a:lstStyle/>
          <a:p>
            <a:r>
              <a:rPr lang="en-GB" sz="2400" b="1" dirty="0"/>
              <a:t>Regulator</a:t>
            </a:r>
          </a:p>
        </p:txBody>
      </p:sp>
      <p:sp>
        <p:nvSpPr>
          <p:cNvPr id="12" name="TextBox 11">
            <a:extLst>
              <a:ext uri="{FF2B5EF4-FFF2-40B4-BE49-F238E27FC236}">
                <a16:creationId xmlns:a16="http://schemas.microsoft.com/office/drawing/2014/main" id="{CDD777E0-F0DA-3C4A-8B12-DC09B08D357F}"/>
              </a:ext>
            </a:extLst>
          </p:cNvPr>
          <p:cNvSpPr txBox="1"/>
          <p:nvPr/>
        </p:nvSpPr>
        <p:spPr>
          <a:xfrm>
            <a:off x="569645" y="4072720"/>
            <a:ext cx="1574270" cy="461665"/>
          </a:xfrm>
          <a:prstGeom prst="rect">
            <a:avLst/>
          </a:prstGeom>
          <a:noFill/>
        </p:spPr>
        <p:txBody>
          <a:bodyPr wrap="square" rtlCol="0">
            <a:spAutoFit/>
          </a:bodyPr>
          <a:lstStyle/>
          <a:p>
            <a:r>
              <a:rPr lang="en-GB" sz="2400" b="1" dirty="0"/>
              <a:t>University</a:t>
            </a:r>
          </a:p>
        </p:txBody>
      </p:sp>
      <p:sp>
        <p:nvSpPr>
          <p:cNvPr id="13" name="TextBox 12">
            <a:extLst>
              <a:ext uri="{FF2B5EF4-FFF2-40B4-BE49-F238E27FC236}">
                <a16:creationId xmlns:a16="http://schemas.microsoft.com/office/drawing/2014/main" id="{92E5438E-E269-F54E-8E7B-9FA5DBC74A29}"/>
              </a:ext>
            </a:extLst>
          </p:cNvPr>
          <p:cNvSpPr txBox="1"/>
          <p:nvPr/>
        </p:nvSpPr>
        <p:spPr>
          <a:xfrm>
            <a:off x="9071287" y="1315503"/>
            <a:ext cx="2032530" cy="461665"/>
          </a:xfrm>
          <a:prstGeom prst="rect">
            <a:avLst/>
          </a:prstGeom>
          <a:noFill/>
        </p:spPr>
        <p:txBody>
          <a:bodyPr wrap="square" rtlCol="0">
            <a:spAutoFit/>
          </a:bodyPr>
          <a:lstStyle/>
          <a:p>
            <a:r>
              <a:rPr lang="en-GB" sz="2400" b="1" dirty="0"/>
              <a:t>Model vendor</a:t>
            </a:r>
          </a:p>
        </p:txBody>
      </p:sp>
      <p:sp>
        <p:nvSpPr>
          <p:cNvPr id="14" name="TextBox 13">
            <a:extLst>
              <a:ext uri="{FF2B5EF4-FFF2-40B4-BE49-F238E27FC236}">
                <a16:creationId xmlns:a16="http://schemas.microsoft.com/office/drawing/2014/main" id="{29B13185-9047-AD41-833C-16B384FBCFED}"/>
              </a:ext>
            </a:extLst>
          </p:cNvPr>
          <p:cNvSpPr txBox="1"/>
          <p:nvPr/>
        </p:nvSpPr>
        <p:spPr>
          <a:xfrm>
            <a:off x="4033102" y="4625933"/>
            <a:ext cx="2032530" cy="461665"/>
          </a:xfrm>
          <a:prstGeom prst="rect">
            <a:avLst/>
          </a:prstGeom>
          <a:noFill/>
        </p:spPr>
        <p:txBody>
          <a:bodyPr wrap="square" rtlCol="0">
            <a:spAutoFit/>
          </a:bodyPr>
          <a:lstStyle/>
          <a:p>
            <a:r>
              <a:rPr lang="en-GB" sz="2400" b="1" dirty="0"/>
              <a:t>Consultant</a:t>
            </a:r>
          </a:p>
        </p:txBody>
      </p:sp>
      <p:sp>
        <p:nvSpPr>
          <p:cNvPr id="15" name="TextBox 14">
            <a:extLst>
              <a:ext uri="{FF2B5EF4-FFF2-40B4-BE49-F238E27FC236}">
                <a16:creationId xmlns:a16="http://schemas.microsoft.com/office/drawing/2014/main" id="{104BD5E3-478E-AA44-BF1A-AD7755574CCE}"/>
              </a:ext>
            </a:extLst>
          </p:cNvPr>
          <p:cNvSpPr txBox="1"/>
          <p:nvPr/>
        </p:nvSpPr>
        <p:spPr>
          <a:xfrm>
            <a:off x="4511580" y="646280"/>
            <a:ext cx="2167467" cy="461665"/>
          </a:xfrm>
          <a:prstGeom prst="rect">
            <a:avLst/>
          </a:prstGeom>
          <a:noFill/>
        </p:spPr>
        <p:txBody>
          <a:bodyPr wrap="square" rtlCol="0">
            <a:spAutoFit/>
          </a:bodyPr>
          <a:lstStyle/>
          <a:p>
            <a:r>
              <a:rPr lang="en-GB" sz="2400" b="1" dirty="0"/>
              <a:t>Broker</a:t>
            </a:r>
          </a:p>
        </p:txBody>
      </p:sp>
      <p:sp>
        <p:nvSpPr>
          <p:cNvPr id="16" name="TextBox 15">
            <a:extLst>
              <a:ext uri="{FF2B5EF4-FFF2-40B4-BE49-F238E27FC236}">
                <a16:creationId xmlns:a16="http://schemas.microsoft.com/office/drawing/2014/main" id="{835D1E85-3D37-3B44-8083-50D1B9633E49}"/>
              </a:ext>
            </a:extLst>
          </p:cNvPr>
          <p:cNvSpPr txBox="1"/>
          <p:nvPr/>
        </p:nvSpPr>
        <p:spPr>
          <a:xfrm>
            <a:off x="4573675" y="3459929"/>
            <a:ext cx="2704970" cy="369332"/>
          </a:xfrm>
          <a:prstGeom prst="rect">
            <a:avLst/>
          </a:prstGeom>
          <a:noFill/>
        </p:spPr>
        <p:txBody>
          <a:bodyPr wrap="square" rtlCol="0">
            <a:spAutoFit/>
          </a:bodyPr>
          <a:lstStyle/>
          <a:p>
            <a:r>
              <a:rPr lang="en-GB" dirty="0">
                <a:latin typeface="Ink Free" panose="020F0502020204030204" pitchFamily="34" charset="0"/>
                <a:cs typeface="Ink Free" panose="020F0502020204030204" pitchFamily="34" charset="0"/>
              </a:rPr>
              <a:t>UK flood-wind correlation</a:t>
            </a:r>
            <a:endParaRPr lang="en-GB" dirty="0"/>
          </a:p>
        </p:txBody>
      </p:sp>
      <p:sp>
        <p:nvSpPr>
          <p:cNvPr id="17" name="TextBox 16">
            <a:extLst>
              <a:ext uri="{FF2B5EF4-FFF2-40B4-BE49-F238E27FC236}">
                <a16:creationId xmlns:a16="http://schemas.microsoft.com/office/drawing/2014/main" id="{8084993C-6C80-6E4B-8C3E-C84B8E7EA7A0}"/>
              </a:ext>
            </a:extLst>
          </p:cNvPr>
          <p:cNvSpPr txBox="1"/>
          <p:nvPr/>
        </p:nvSpPr>
        <p:spPr>
          <a:xfrm>
            <a:off x="2092007" y="968847"/>
            <a:ext cx="720628" cy="369332"/>
          </a:xfrm>
          <a:prstGeom prst="rect">
            <a:avLst/>
          </a:prstGeom>
          <a:noFill/>
        </p:spPr>
        <p:txBody>
          <a:bodyPr wrap="square" rtlCol="0">
            <a:spAutoFit/>
          </a:bodyPr>
          <a:lstStyle/>
          <a:p>
            <a:r>
              <a:rPr lang="en-GB" dirty="0">
                <a:latin typeface="Ink Free" panose="020F0502020204030204" pitchFamily="34" charset="0"/>
                <a:cs typeface="Ink Free" panose="020F0502020204030204" pitchFamily="34" charset="0"/>
              </a:rPr>
              <a:t>PRA</a:t>
            </a:r>
            <a:endParaRPr lang="en-GB" dirty="0"/>
          </a:p>
        </p:txBody>
      </p:sp>
      <p:sp>
        <p:nvSpPr>
          <p:cNvPr id="18" name="TextBox 17">
            <a:extLst>
              <a:ext uri="{FF2B5EF4-FFF2-40B4-BE49-F238E27FC236}">
                <a16:creationId xmlns:a16="http://schemas.microsoft.com/office/drawing/2014/main" id="{CA406146-BD6C-854C-A6ED-03B54AED1542}"/>
              </a:ext>
            </a:extLst>
          </p:cNvPr>
          <p:cNvSpPr txBox="1"/>
          <p:nvPr/>
        </p:nvSpPr>
        <p:spPr>
          <a:xfrm>
            <a:off x="11103817" y="1361670"/>
            <a:ext cx="720628" cy="369332"/>
          </a:xfrm>
          <a:prstGeom prst="rect">
            <a:avLst/>
          </a:prstGeom>
          <a:noFill/>
        </p:spPr>
        <p:txBody>
          <a:bodyPr wrap="square" rtlCol="0">
            <a:spAutoFit/>
          </a:bodyPr>
          <a:lstStyle/>
          <a:p>
            <a:r>
              <a:rPr lang="en-GB" dirty="0">
                <a:latin typeface="Ink Free" panose="020F0502020204030204" pitchFamily="34" charset="0"/>
                <a:cs typeface="Ink Free" panose="020F0502020204030204" pitchFamily="34" charset="0"/>
              </a:rPr>
              <a:t>AIR</a:t>
            </a:r>
            <a:endParaRPr lang="en-GB" dirty="0"/>
          </a:p>
        </p:txBody>
      </p:sp>
      <p:sp>
        <p:nvSpPr>
          <p:cNvPr id="19" name="Right Arrow 18">
            <a:extLst>
              <a:ext uri="{FF2B5EF4-FFF2-40B4-BE49-F238E27FC236}">
                <a16:creationId xmlns:a16="http://schemas.microsoft.com/office/drawing/2014/main" id="{1074DD73-61EB-8B48-998B-4585DB57C17B}"/>
              </a:ext>
            </a:extLst>
          </p:cNvPr>
          <p:cNvSpPr/>
          <p:nvPr/>
        </p:nvSpPr>
        <p:spPr>
          <a:xfrm rot="493268">
            <a:off x="2738072" y="1759368"/>
            <a:ext cx="1397131"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ight Arrow 19">
            <a:extLst>
              <a:ext uri="{FF2B5EF4-FFF2-40B4-BE49-F238E27FC236}">
                <a16:creationId xmlns:a16="http://schemas.microsoft.com/office/drawing/2014/main" id="{B0A04CB4-BC24-9E4A-ACE2-FD27E3EE6DE1}"/>
              </a:ext>
            </a:extLst>
          </p:cNvPr>
          <p:cNvSpPr/>
          <p:nvPr/>
        </p:nvSpPr>
        <p:spPr>
          <a:xfrm rot="10800000">
            <a:off x="7862735" y="2580781"/>
            <a:ext cx="1476132" cy="1953604"/>
          </a:xfrm>
          <a:prstGeom prst="rightArrow">
            <a:avLst>
              <a:gd name="adj1" fmla="val 76413"/>
              <a:gd name="adj2" fmla="val 19700"/>
            </a:avLst>
          </a:prstGeom>
          <a:solidFill>
            <a:schemeClr val="bg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5B83DBAA-EBDD-824D-809E-958D015810FD}"/>
              </a:ext>
            </a:extLst>
          </p:cNvPr>
          <p:cNvSpPr txBox="1"/>
          <p:nvPr/>
        </p:nvSpPr>
        <p:spPr>
          <a:xfrm>
            <a:off x="8160837" y="2954490"/>
            <a:ext cx="1389588" cy="138499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Event set</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Industry exposure database</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Guide project</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Feedback</a:t>
            </a:r>
          </a:p>
          <a:p>
            <a:pPr marL="101600" indent="-101600">
              <a:buFont typeface="Arial" panose="020B0604020202020204" pitchFamily="34" charset="0"/>
              <a:buChar char="•"/>
            </a:pPr>
            <a:endParaRPr lang="en-GB" sz="1200" b="1" dirty="0">
              <a:solidFill>
                <a:schemeClr val="accent1">
                  <a:lumMod val="75000"/>
                </a:schemeClr>
              </a:solidFill>
            </a:endParaRPr>
          </a:p>
        </p:txBody>
      </p:sp>
      <p:cxnSp>
        <p:nvCxnSpPr>
          <p:cNvPr id="23" name="Straight Connector 22">
            <a:extLst>
              <a:ext uri="{FF2B5EF4-FFF2-40B4-BE49-F238E27FC236}">
                <a16:creationId xmlns:a16="http://schemas.microsoft.com/office/drawing/2014/main" id="{D39AC0B2-7D10-C14F-B4D0-99E880D9FCC2}"/>
              </a:ext>
            </a:extLst>
          </p:cNvPr>
          <p:cNvCxnSpPr/>
          <p:nvPr/>
        </p:nvCxnSpPr>
        <p:spPr>
          <a:xfrm>
            <a:off x="9496721" y="3097916"/>
            <a:ext cx="0" cy="1080198"/>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DDCDA3DE-E403-384F-BD2E-2213AF134E1C}"/>
              </a:ext>
            </a:extLst>
          </p:cNvPr>
          <p:cNvSpPr txBox="1"/>
          <p:nvPr/>
        </p:nvSpPr>
        <p:spPr>
          <a:xfrm>
            <a:off x="9537029" y="3512143"/>
            <a:ext cx="1735705"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cs typeface="Ink Free" panose="020F0502020204030204" pitchFamily="34" charset="0"/>
              </a:rPr>
              <a:t>Full commercial model to new parties</a:t>
            </a:r>
          </a:p>
        </p:txBody>
      </p:sp>
      <p:cxnSp>
        <p:nvCxnSpPr>
          <p:cNvPr id="26" name="Straight Connector 25">
            <a:extLst>
              <a:ext uri="{FF2B5EF4-FFF2-40B4-BE49-F238E27FC236}">
                <a16:creationId xmlns:a16="http://schemas.microsoft.com/office/drawing/2014/main" id="{D5509E94-D326-F24A-8AE2-2619DA515D3B}"/>
              </a:ext>
            </a:extLst>
          </p:cNvPr>
          <p:cNvCxnSpPr/>
          <p:nvPr/>
        </p:nvCxnSpPr>
        <p:spPr>
          <a:xfrm>
            <a:off x="2534451" y="2580781"/>
            <a:ext cx="0" cy="1080198"/>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D3615CE-4AA5-7E47-BC38-705FB5C18E9A}"/>
              </a:ext>
            </a:extLst>
          </p:cNvPr>
          <p:cNvSpPr txBox="1"/>
          <p:nvPr/>
        </p:nvSpPr>
        <p:spPr>
          <a:xfrm>
            <a:off x="1657911" y="3004222"/>
            <a:ext cx="1121658"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cs typeface="Ink Free" panose="020F0502020204030204" pitchFamily="34" charset="0"/>
              </a:rPr>
              <a:t>Data of regulated firm</a:t>
            </a:r>
          </a:p>
          <a:p>
            <a:pPr marL="101600" indent="-101600">
              <a:buFont typeface="Arial" panose="020B0604020202020204" pitchFamily="34" charset="0"/>
              <a:buChar char="•"/>
            </a:pPr>
            <a:endParaRPr lang="en-GB" sz="1200" b="1" dirty="0">
              <a:solidFill>
                <a:schemeClr val="accent1">
                  <a:lumMod val="75000"/>
                </a:schemeClr>
              </a:solidFill>
            </a:endParaRPr>
          </a:p>
        </p:txBody>
      </p:sp>
      <p:sp>
        <p:nvSpPr>
          <p:cNvPr id="28" name="Right Arrow 27">
            <a:extLst>
              <a:ext uri="{FF2B5EF4-FFF2-40B4-BE49-F238E27FC236}">
                <a16:creationId xmlns:a16="http://schemas.microsoft.com/office/drawing/2014/main" id="{F561B7A9-6756-424D-98A8-E0812F95684F}"/>
              </a:ext>
            </a:extLst>
          </p:cNvPr>
          <p:cNvSpPr/>
          <p:nvPr/>
        </p:nvSpPr>
        <p:spPr>
          <a:xfrm>
            <a:off x="9773087" y="5713703"/>
            <a:ext cx="1038523" cy="470529"/>
          </a:xfrm>
          <a:prstGeom prst="rightArrow">
            <a:avLst>
              <a:gd name="adj1" fmla="val 54413"/>
              <a:gd name="adj2" fmla="val 74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0425B332-01D7-9D46-99CB-F2E3D5133FFD}"/>
              </a:ext>
            </a:extLst>
          </p:cNvPr>
          <p:cNvSpPr txBox="1"/>
          <p:nvPr/>
        </p:nvSpPr>
        <p:spPr>
          <a:xfrm>
            <a:off x="10852080" y="5661012"/>
            <a:ext cx="1224101" cy="523220"/>
          </a:xfrm>
          <a:prstGeom prst="rect">
            <a:avLst/>
          </a:prstGeom>
          <a:noFill/>
        </p:spPr>
        <p:txBody>
          <a:bodyPr wrap="square" rtlCol="0">
            <a:spAutoFit/>
          </a:bodyPr>
          <a:lstStyle/>
          <a:p>
            <a:r>
              <a:rPr lang="en-GB" sz="1400" b="1" dirty="0">
                <a:solidFill>
                  <a:schemeClr val="accent1">
                    <a:lumMod val="75000"/>
                  </a:schemeClr>
                </a:solidFill>
                <a:cs typeface="Ink Free" panose="020F0502020204030204" pitchFamily="34" charset="0"/>
              </a:rPr>
              <a:t>Contribution e.g. skill/data</a:t>
            </a:r>
          </a:p>
        </p:txBody>
      </p:sp>
      <p:sp>
        <p:nvSpPr>
          <p:cNvPr id="30" name="TextBox 29">
            <a:extLst>
              <a:ext uri="{FF2B5EF4-FFF2-40B4-BE49-F238E27FC236}">
                <a16:creationId xmlns:a16="http://schemas.microsoft.com/office/drawing/2014/main" id="{2CD0DB64-4FE7-6242-9360-8971413D3039}"/>
              </a:ext>
            </a:extLst>
          </p:cNvPr>
          <p:cNvSpPr txBox="1"/>
          <p:nvPr/>
        </p:nvSpPr>
        <p:spPr>
          <a:xfrm>
            <a:off x="9116291" y="5165558"/>
            <a:ext cx="785646" cy="461665"/>
          </a:xfrm>
          <a:prstGeom prst="rect">
            <a:avLst/>
          </a:prstGeom>
          <a:noFill/>
        </p:spPr>
        <p:txBody>
          <a:bodyPr wrap="square" rtlCol="0">
            <a:spAutoFit/>
          </a:bodyPr>
          <a:lstStyle/>
          <a:p>
            <a:r>
              <a:rPr lang="en-GB" sz="2400" b="1" dirty="0"/>
              <a:t>Key</a:t>
            </a:r>
          </a:p>
        </p:txBody>
      </p:sp>
      <p:sp>
        <p:nvSpPr>
          <p:cNvPr id="31" name="Oval 30">
            <a:extLst>
              <a:ext uri="{FF2B5EF4-FFF2-40B4-BE49-F238E27FC236}">
                <a16:creationId xmlns:a16="http://schemas.microsoft.com/office/drawing/2014/main" id="{6572E4AF-8342-FE4C-AA16-CD30D454BBFE}"/>
              </a:ext>
            </a:extLst>
          </p:cNvPr>
          <p:cNvSpPr/>
          <p:nvPr/>
        </p:nvSpPr>
        <p:spPr>
          <a:xfrm>
            <a:off x="7231174" y="5876275"/>
            <a:ext cx="158309" cy="15830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E4039978-F967-2540-AFE1-BEA492AAFC00}"/>
              </a:ext>
            </a:extLst>
          </p:cNvPr>
          <p:cNvSpPr/>
          <p:nvPr/>
        </p:nvSpPr>
        <p:spPr>
          <a:xfrm>
            <a:off x="11272738" y="6339697"/>
            <a:ext cx="158309" cy="15830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33" name="Oval 32">
            <a:extLst>
              <a:ext uri="{FF2B5EF4-FFF2-40B4-BE49-F238E27FC236}">
                <a16:creationId xmlns:a16="http://schemas.microsoft.com/office/drawing/2014/main" id="{51EFF146-048A-CD4E-96C3-518C0F6D7633}"/>
              </a:ext>
            </a:extLst>
          </p:cNvPr>
          <p:cNvSpPr/>
          <p:nvPr/>
        </p:nvSpPr>
        <p:spPr>
          <a:xfrm>
            <a:off x="9429960" y="6421445"/>
            <a:ext cx="158309" cy="158309"/>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9B92A348-D562-4546-AE66-265F819CDBB2}"/>
              </a:ext>
            </a:extLst>
          </p:cNvPr>
          <p:cNvSpPr txBox="1"/>
          <p:nvPr/>
        </p:nvSpPr>
        <p:spPr>
          <a:xfrm>
            <a:off x="7389483" y="5689705"/>
            <a:ext cx="2267842" cy="523220"/>
          </a:xfrm>
          <a:prstGeom prst="rect">
            <a:avLst/>
          </a:prstGeom>
          <a:noFill/>
        </p:spPr>
        <p:txBody>
          <a:bodyPr wrap="square" rtlCol="0">
            <a:spAutoFit/>
          </a:bodyPr>
          <a:lstStyle/>
          <a:p>
            <a:r>
              <a:rPr lang="en-GB" sz="1400" b="1" dirty="0">
                <a:cs typeface="Ink Free" panose="020F0502020204030204" pitchFamily="34" charset="0"/>
              </a:rPr>
              <a:t>‘Insertion point’ of science into policy/decision making</a:t>
            </a:r>
          </a:p>
        </p:txBody>
      </p:sp>
      <p:cxnSp>
        <p:nvCxnSpPr>
          <p:cNvPr id="35" name="Straight Connector 34">
            <a:extLst>
              <a:ext uri="{FF2B5EF4-FFF2-40B4-BE49-F238E27FC236}">
                <a16:creationId xmlns:a16="http://schemas.microsoft.com/office/drawing/2014/main" id="{BBA92AF9-F86C-CF4A-A0FA-61453456C21C}"/>
              </a:ext>
            </a:extLst>
          </p:cNvPr>
          <p:cNvCxnSpPr>
            <a:cxnSpLocks/>
          </p:cNvCxnSpPr>
          <p:nvPr/>
        </p:nvCxnSpPr>
        <p:spPr>
          <a:xfrm flipH="1">
            <a:off x="7018423" y="6297175"/>
            <a:ext cx="215591" cy="406851"/>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BA33695C-1C47-E940-B095-FEC47D35B029}"/>
              </a:ext>
            </a:extLst>
          </p:cNvPr>
          <p:cNvSpPr txBox="1"/>
          <p:nvPr/>
        </p:nvSpPr>
        <p:spPr>
          <a:xfrm>
            <a:off x="7227363" y="6297175"/>
            <a:ext cx="945353" cy="523220"/>
          </a:xfrm>
          <a:prstGeom prst="rect">
            <a:avLst/>
          </a:prstGeom>
          <a:noFill/>
        </p:spPr>
        <p:txBody>
          <a:bodyPr wrap="square" rtlCol="0">
            <a:spAutoFit/>
          </a:bodyPr>
          <a:lstStyle/>
          <a:p>
            <a:r>
              <a:rPr lang="en-GB" sz="1400" b="1" dirty="0">
                <a:solidFill>
                  <a:srgbClr val="C00000"/>
                </a:solidFill>
                <a:cs typeface="Ink Free" panose="020F0502020204030204" pitchFamily="34" charset="0"/>
              </a:rPr>
              <a:t>Barrier/ constraint</a:t>
            </a:r>
          </a:p>
        </p:txBody>
      </p:sp>
      <p:sp>
        <p:nvSpPr>
          <p:cNvPr id="39" name="TextBox 38">
            <a:extLst>
              <a:ext uri="{FF2B5EF4-FFF2-40B4-BE49-F238E27FC236}">
                <a16:creationId xmlns:a16="http://schemas.microsoft.com/office/drawing/2014/main" id="{0EA2EE7E-C354-7A49-9380-28DBEED63285}"/>
              </a:ext>
            </a:extLst>
          </p:cNvPr>
          <p:cNvSpPr txBox="1"/>
          <p:nvPr/>
        </p:nvSpPr>
        <p:spPr>
          <a:xfrm>
            <a:off x="9615098" y="6258107"/>
            <a:ext cx="1392467" cy="523220"/>
          </a:xfrm>
          <a:prstGeom prst="rect">
            <a:avLst/>
          </a:prstGeom>
          <a:noFill/>
        </p:spPr>
        <p:txBody>
          <a:bodyPr wrap="square" rtlCol="0">
            <a:spAutoFit/>
          </a:bodyPr>
          <a:lstStyle/>
          <a:p>
            <a:r>
              <a:rPr lang="en-GB" sz="1400" b="1" dirty="0">
                <a:solidFill>
                  <a:schemeClr val="bg1">
                    <a:lumMod val="50000"/>
                  </a:schemeClr>
                </a:solidFill>
                <a:cs typeface="Ink Free" panose="020F0502020204030204" pitchFamily="34" charset="0"/>
              </a:rPr>
              <a:t>Useful output/ outcome</a:t>
            </a:r>
          </a:p>
        </p:txBody>
      </p:sp>
      <p:sp>
        <p:nvSpPr>
          <p:cNvPr id="42" name="Oval 41">
            <a:extLst>
              <a:ext uri="{FF2B5EF4-FFF2-40B4-BE49-F238E27FC236}">
                <a16:creationId xmlns:a16="http://schemas.microsoft.com/office/drawing/2014/main" id="{59C9A2A6-A1E0-1144-AF0A-4FDE9BE25411}"/>
              </a:ext>
            </a:extLst>
          </p:cNvPr>
          <p:cNvSpPr/>
          <p:nvPr/>
        </p:nvSpPr>
        <p:spPr>
          <a:xfrm>
            <a:off x="8690486" y="6545717"/>
            <a:ext cx="158309" cy="158309"/>
          </a:xfrm>
          <a:prstGeom prst="ellipse">
            <a:avLst/>
          </a:prstGeom>
          <a:solidFill>
            <a:srgbClr val="D9A302"/>
          </a:solidFill>
          <a:ln>
            <a:solidFill>
              <a:srgbClr val="D9A3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43" name="TextBox 42">
            <a:extLst>
              <a:ext uri="{FF2B5EF4-FFF2-40B4-BE49-F238E27FC236}">
                <a16:creationId xmlns:a16="http://schemas.microsoft.com/office/drawing/2014/main" id="{F982A9F4-F392-294D-93EF-6D8A9FE4F6F4}"/>
              </a:ext>
            </a:extLst>
          </p:cNvPr>
          <p:cNvSpPr txBox="1"/>
          <p:nvPr/>
        </p:nvSpPr>
        <p:spPr>
          <a:xfrm>
            <a:off x="10913523" y="6473550"/>
            <a:ext cx="1203970" cy="307777"/>
          </a:xfrm>
          <a:prstGeom prst="rect">
            <a:avLst/>
          </a:prstGeom>
          <a:noFill/>
        </p:spPr>
        <p:txBody>
          <a:bodyPr wrap="square" rtlCol="0">
            <a:spAutoFit/>
          </a:bodyPr>
          <a:lstStyle/>
          <a:p>
            <a:r>
              <a:rPr lang="en-GB" sz="1400" b="1" dirty="0">
                <a:solidFill>
                  <a:schemeClr val="accent6">
                    <a:lumMod val="75000"/>
                  </a:schemeClr>
                </a:solidFill>
                <a:cs typeface="Ink Free" panose="020F0502020204030204" pitchFamily="34" charset="0"/>
              </a:rPr>
              <a:t>Motivation</a:t>
            </a:r>
          </a:p>
        </p:txBody>
      </p:sp>
      <p:sp>
        <p:nvSpPr>
          <p:cNvPr id="44" name="TextBox 43">
            <a:extLst>
              <a:ext uri="{FF2B5EF4-FFF2-40B4-BE49-F238E27FC236}">
                <a16:creationId xmlns:a16="http://schemas.microsoft.com/office/drawing/2014/main" id="{CD671274-8C78-4D4A-B097-9AD15C578AFD}"/>
              </a:ext>
            </a:extLst>
          </p:cNvPr>
          <p:cNvSpPr txBox="1"/>
          <p:nvPr/>
        </p:nvSpPr>
        <p:spPr>
          <a:xfrm>
            <a:off x="8405229" y="6241431"/>
            <a:ext cx="1203970" cy="307777"/>
          </a:xfrm>
          <a:prstGeom prst="rect">
            <a:avLst/>
          </a:prstGeom>
          <a:noFill/>
        </p:spPr>
        <p:txBody>
          <a:bodyPr wrap="square" rtlCol="0">
            <a:spAutoFit/>
          </a:bodyPr>
          <a:lstStyle/>
          <a:p>
            <a:r>
              <a:rPr lang="en-GB" sz="1400" b="1" dirty="0">
                <a:solidFill>
                  <a:srgbClr val="D9A302"/>
                </a:solidFill>
                <a:cs typeface="Ink Free" panose="020F0502020204030204" pitchFamily="34" charset="0"/>
              </a:rPr>
              <a:t>Concern</a:t>
            </a:r>
          </a:p>
        </p:txBody>
      </p:sp>
      <p:sp>
        <p:nvSpPr>
          <p:cNvPr id="48" name="TextBox 47">
            <a:extLst>
              <a:ext uri="{FF2B5EF4-FFF2-40B4-BE49-F238E27FC236}">
                <a16:creationId xmlns:a16="http://schemas.microsoft.com/office/drawing/2014/main" id="{FFD477BF-59D5-1841-9577-AA2E6E867FAD}"/>
              </a:ext>
            </a:extLst>
          </p:cNvPr>
          <p:cNvSpPr txBox="1"/>
          <p:nvPr/>
        </p:nvSpPr>
        <p:spPr>
          <a:xfrm>
            <a:off x="9586427" y="2403629"/>
            <a:ext cx="2300297"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An industry publication to disseminate (e.g. LinkedIn)</a:t>
            </a:r>
          </a:p>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Solvency implications calculated </a:t>
            </a:r>
          </a:p>
        </p:txBody>
      </p:sp>
      <p:sp>
        <p:nvSpPr>
          <p:cNvPr id="49" name="TextBox 48">
            <a:extLst>
              <a:ext uri="{FF2B5EF4-FFF2-40B4-BE49-F238E27FC236}">
                <a16:creationId xmlns:a16="http://schemas.microsoft.com/office/drawing/2014/main" id="{458D68EB-7045-894F-A1E8-835E87AD57DA}"/>
              </a:ext>
            </a:extLst>
          </p:cNvPr>
          <p:cNvSpPr txBox="1"/>
          <p:nvPr/>
        </p:nvSpPr>
        <p:spPr>
          <a:xfrm>
            <a:off x="9838409" y="3173214"/>
            <a:ext cx="1946402"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Reputational benefit</a:t>
            </a:r>
          </a:p>
        </p:txBody>
      </p:sp>
      <p:sp>
        <p:nvSpPr>
          <p:cNvPr id="50" name="Rounded Rectangle 49">
            <a:extLst>
              <a:ext uri="{FF2B5EF4-FFF2-40B4-BE49-F238E27FC236}">
                <a16:creationId xmlns:a16="http://schemas.microsoft.com/office/drawing/2014/main" id="{686B1A30-C435-CC42-99AD-13577EBA4A41}"/>
              </a:ext>
            </a:extLst>
          </p:cNvPr>
          <p:cNvSpPr/>
          <p:nvPr/>
        </p:nvSpPr>
        <p:spPr>
          <a:xfrm>
            <a:off x="4364805" y="678121"/>
            <a:ext cx="4325681" cy="179159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C3916FA2-0500-CE4A-A7B9-4DBA253A4306}"/>
              </a:ext>
            </a:extLst>
          </p:cNvPr>
          <p:cNvSpPr txBox="1"/>
          <p:nvPr/>
        </p:nvSpPr>
        <p:spPr>
          <a:xfrm>
            <a:off x="5443693" y="693137"/>
            <a:ext cx="720628" cy="369332"/>
          </a:xfrm>
          <a:prstGeom prst="rect">
            <a:avLst/>
          </a:prstGeom>
          <a:noFill/>
        </p:spPr>
        <p:txBody>
          <a:bodyPr wrap="square" rtlCol="0">
            <a:spAutoFit/>
          </a:bodyPr>
          <a:lstStyle/>
          <a:p>
            <a:r>
              <a:rPr lang="en-GB" dirty="0">
                <a:latin typeface="Ink Free" panose="020F0502020204030204" pitchFamily="34" charset="0"/>
                <a:cs typeface="Ink Free" panose="020F0502020204030204" pitchFamily="34" charset="0"/>
              </a:rPr>
              <a:t>Aon</a:t>
            </a:r>
            <a:endParaRPr lang="en-GB" dirty="0"/>
          </a:p>
        </p:txBody>
      </p:sp>
      <p:sp>
        <p:nvSpPr>
          <p:cNvPr id="52" name="Right Arrow 51">
            <a:extLst>
              <a:ext uri="{FF2B5EF4-FFF2-40B4-BE49-F238E27FC236}">
                <a16:creationId xmlns:a16="http://schemas.microsoft.com/office/drawing/2014/main" id="{EA5DEB92-F379-0747-A819-7F8CF49F27FF}"/>
              </a:ext>
            </a:extLst>
          </p:cNvPr>
          <p:cNvSpPr/>
          <p:nvPr/>
        </p:nvSpPr>
        <p:spPr>
          <a:xfrm rot="5400000">
            <a:off x="4830688" y="1456258"/>
            <a:ext cx="1255028"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Rounded Rectangle 53">
            <a:extLst>
              <a:ext uri="{FF2B5EF4-FFF2-40B4-BE49-F238E27FC236}">
                <a16:creationId xmlns:a16="http://schemas.microsoft.com/office/drawing/2014/main" id="{B3494AB1-5B9A-374E-91DF-4BFEE19A2F88}"/>
              </a:ext>
            </a:extLst>
          </p:cNvPr>
          <p:cNvSpPr/>
          <p:nvPr/>
        </p:nvSpPr>
        <p:spPr>
          <a:xfrm>
            <a:off x="390633" y="4064000"/>
            <a:ext cx="3229863" cy="260455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ounded Rectangle 54">
            <a:extLst>
              <a:ext uri="{FF2B5EF4-FFF2-40B4-BE49-F238E27FC236}">
                <a16:creationId xmlns:a16="http://schemas.microsoft.com/office/drawing/2014/main" id="{D926BCE1-5F99-B540-B9A9-C0044EC2C6FA}"/>
              </a:ext>
            </a:extLst>
          </p:cNvPr>
          <p:cNvSpPr/>
          <p:nvPr/>
        </p:nvSpPr>
        <p:spPr>
          <a:xfrm>
            <a:off x="3880810" y="4646687"/>
            <a:ext cx="2822228" cy="205733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TextBox 56">
            <a:extLst>
              <a:ext uri="{FF2B5EF4-FFF2-40B4-BE49-F238E27FC236}">
                <a16:creationId xmlns:a16="http://schemas.microsoft.com/office/drawing/2014/main" id="{58341A4C-B210-C144-B7BA-1031F9E46B0C}"/>
              </a:ext>
            </a:extLst>
          </p:cNvPr>
          <p:cNvSpPr txBox="1"/>
          <p:nvPr/>
        </p:nvSpPr>
        <p:spPr>
          <a:xfrm>
            <a:off x="3867373" y="4944511"/>
            <a:ext cx="1318062" cy="369332"/>
          </a:xfrm>
          <a:prstGeom prst="rect">
            <a:avLst/>
          </a:prstGeom>
          <a:noFill/>
        </p:spPr>
        <p:txBody>
          <a:bodyPr wrap="square" rtlCol="0">
            <a:spAutoFit/>
          </a:bodyPr>
          <a:lstStyle/>
          <a:p>
            <a:r>
              <a:rPr lang="en-GB" dirty="0" err="1">
                <a:latin typeface="Ink Free" panose="020F0502020204030204" pitchFamily="34" charset="0"/>
                <a:cs typeface="Ink Free" panose="020F0502020204030204" pitchFamily="34" charset="0"/>
              </a:rPr>
              <a:t>CatInsight</a:t>
            </a:r>
            <a:endParaRPr lang="en-GB" dirty="0"/>
          </a:p>
        </p:txBody>
      </p:sp>
      <p:sp>
        <p:nvSpPr>
          <p:cNvPr id="58" name="Right Arrow 57">
            <a:extLst>
              <a:ext uri="{FF2B5EF4-FFF2-40B4-BE49-F238E27FC236}">
                <a16:creationId xmlns:a16="http://schemas.microsoft.com/office/drawing/2014/main" id="{27D6C9C0-E2AE-4443-AD1F-4F3834ADC3A7}"/>
              </a:ext>
            </a:extLst>
          </p:cNvPr>
          <p:cNvSpPr/>
          <p:nvPr/>
        </p:nvSpPr>
        <p:spPr>
          <a:xfrm rot="21269907">
            <a:off x="2424393" y="3677899"/>
            <a:ext cx="1397131"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ight Arrow 58">
            <a:extLst>
              <a:ext uri="{FF2B5EF4-FFF2-40B4-BE49-F238E27FC236}">
                <a16:creationId xmlns:a16="http://schemas.microsoft.com/office/drawing/2014/main" id="{4F3453F3-966A-6B44-8177-07BEDCB9D2B1}"/>
              </a:ext>
            </a:extLst>
          </p:cNvPr>
          <p:cNvSpPr/>
          <p:nvPr/>
        </p:nvSpPr>
        <p:spPr>
          <a:xfrm rot="16200000">
            <a:off x="5977742" y="3680792"/>
            <a:ext cx="1083183"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TextBox 59">
            <a:extLst>
              <a:ext uri="{FF2B5EF4-FFF2-40B4-BE49-F238E27FC236}">
                <a16:creationId xmlns:a16="http://schemas.microsoft.com/office/drawing/2014/main" id="{BFF8E659-63CF-8D46-AEB6-6631538CCD15}"/>
              </a:ext>
            </a:extLst>
          </p:cNvPr>
          <p:cNvSpPr txBox="1"/>
          <p:nvPr/>
        </p:nvSpPr>
        <p:spPr>
          <a:xfrm>
            <a:off x="456172" y="4429665"/>
            <a:ext cx="1567916" cy="369332"/>
          </a:xfrm>
          <a:prstGeom prst="rect">
            <a:avLst/>
          </a:prstGeom>
          <a:noFill/>
        </p:spPr>
        <p:txBody>
          <a:bodyPr wrap="square" rtlCol="0">
            <a:spAutoFit/>
          </a:bodyPr>
          <a:lstStyle/>
          <a:p>
            <a:r>
              <a:rPr lang="en-GB" dirty="0">
                <a:latin typeface="Ink Free" panose="020F0502020204030204" pitchFamily="34" charset="0"/>
                <a:cs typeface="Ink Free" panose="020F0502020204030204" pitchFamily="34" charset="0"/>
              </a:rPr>
              <a:t>Loughborough</a:t>
            </a:r>
            <a:endParaRPr lang="en-GB" dirty="0"/>
          </a:p>
        </p:txBody>
      </p:sp>
      <p:sp>
        <p:nvSpPr>
          <p:cNvPr id="61" name="TextBox 60">
            <a:extLst>
              <a:ext uri="{FF2B5EF4-FFF2-40B4-BE49-F238E27FC236}">
                <a16:creationId xmlns:a16="http://schemas.microsoft.com/office/drawing/2014/main" id="{8967239B-7616-214F-9BD6-CD41658515AA}"/>
              </a:ext>
            </a:extLst>
          </p:cNvPr>
          <p:cNvSpPr txBox="1"/>
          <p:nvPr/>
        </p:nvSpPr>
        <p:spPr>
          <a:xfrm>
            <a:off x="8947403" y="1730374"/>
            <a:ext cx="2939321"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cs typeface="Ink Free" panose="020F0502020204030204" pitchFamily="34" charset="0"/>
              </a:rPr>
              <a:t>Adapt model scope to include correlation, by modifying how modelled years are connected between perils</a:t>
            </a:r>
          </a:p>
        </p:txBody>
      </p:sp>
      <p:sp>
        <p:nvSpPr>
          <p:cNvPr id="62" name="TextBox 61">
            <a:extLst>
              <a:ext uri="{FF2B5EF4-FFF2-40B4-BE49-F238E27FC236}">
                <a16:creationId xmlns:a16="http://schemas.microsoft.com/office/drawing/2014/main" id="{A7EF4222-7294-7144-BA34-50473FD87656}"/>
              </a:ext>
            </a:extLst>
          </p:cNvPr>
          <p:cNvSpPr txBox="1"/>
          <p:nvPr/>
        </p:nvSpPr>
        <p:spPr>
          <a:xfrm>
            <a:off x="9550425" y="4056595"/>
            <a:ext cx="2421440"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Avoid apparent preference for one client (i.e. broker/insurer)</a:t>
            </a:r>
          </a:p>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How well uncertainties accounted for</a:t>
            </a:r>
          </a:p>
        </p:txBody>
      </p:sp>
      <p:sp>
        <p:nvSpPr>
          <p:cNvPr id="63" name="TextBox 62">
            <a:extLst>
              <a:ext uri="{FF2B5EF4-FFF2-40B4-BE49-F238E27FC236}">
                <a16:creationId xmlns:a16="http://schemas.microsoft.com/office/drawing/2014/main" id="{49E0390D-1636-8B4F-8A4C-1B1001CB54BF}"/>
              </a:ext>
            </a:extLst>
          </p:cNvPr>
          <p:cNvSpPr txBox="1"/>
          <p:nvPr/>
        </p:nvSpPr>
        <p:spPr>
          <a:xfrm>
            <a:off x="334480" y="2367387"/>
            <a:ext cx="2027181"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Avoid perceived or real preference for one broker or model vendor</a:t>
            </a:r>
          </a:p>
        </p:txBody>
      </p:sp>
      <p:sp>
        <p:nvSpPr>
          <p:cNvPr id="64" name="TextBox 63">
            <a:extLst>
              <a:ext uri="{FF2B5EF4-FFF2-40B4-BE49-F238E27FC236}">
                <a16:creationId xmlns:a16="http://schemas.microsoft.com/office/drawing/2014/main" id="{663DC890-E596-2249-BD93-59A9A17A5EE5}"/>
              </a:ext>
            </a:extLst>
          </p:cNvPr>
          <p:cNvSpPr txBox="1"/>
          <p:nvPr/>
        </p:nvSpPr>
        <p:spPr>
          <a:xfrm>
            <a:off x="367555" y="1313101"/>
            <a:ext cx="2860690" cy="492443"/>
          </a:xfrm>
          <a:prstGeom prst="rect">
            <a:avLst/>
          </a:prstGeom>
          <a:noFill/>
        </p:spPr>
        <p:txBody>
          <a:bodyPr wrap="square" rtlCol="0">
            <a:spAutoFit/>
          </a:bodyPr>
          <a:lstStyle/>
          <a:p>
            <a:pPr marL="101600" indent="-101600">
              <a:buFont typeface="Arial" panose="020B0604020202020204" pitchFamily="34" charset="0"/>
              <a:buChar char="•"/>
            </a:pPr>
            <a:r>
              <a:rPr lang="en-GB" sz="1400" b="1" dirty="0">
                <a:latin typeface="Ink Free" panose="020F0502020204030204" pitchFamily="34" charset="0"/>
                <a:cs typeface="Ink Free" panose="020F0502020204030204" pitchFamily="34" charset="0"/>
              </a:rPr>
              <a:t>‘</a:t>
            </a:r>
            <a:r>
              <a:rPr lang="en-GB" sz="1200" b="1" dirty="0">
                <a:latin typeface="Ink Free" panose="020F0502020204030204" pitchFamily="34" charset="0"/>
                <a:cs typeface="Ink Free" panose="020F0502020204030204" pitchFamily="34" charset="0"/>
              </a:rPr>
              <a:t>General Insurance Stress Test’ – Modify this ‘tool’ to include correlation. </a:t>
            </a:r>
          </a:p>
        </p:txBody>
      </p:sp>
      <p:sp>
        <p:nvSpPr>
          <p:cNvPr id="65" name="TextBox 64">
            <a:extLst>
              <a:ext uri="{FF2B5EF4-FFF2-40B4-BE49-F238E27FC236}">
                <a16:creationId xmlns:a16="http://schemas.microsoft.com/office/drawing/2014/main" id="{7C6F7740-7078-1D4A-9A44-27D4DA86F017}"/>
              </a:ext>
            </a:extLst>
          </p:cNvPr>
          <p:cNvSpPr txBox="1"/>
          <p:nvPr/>
        </p:nvSpPr>
        <p:spPr>
          <a:xfrm>
            <a:off x="2811676" y="2226870"/>
            <a:ext cx="1194350" cy="120032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Solvency modelling in R</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Scoping and defining project</a:t>
            </a:r>
          </a:p>
          <a:p>
            <a:pPr marL="101600" indent="-101600">
              <a:buFont typeface="Arial" panose="020B0604020202020204" pitchFamily="34" charset="0"/>
              <a:buChar char="•"/>
            </a:pPr>
            <a:endParaRPr lang="en-GB" sz="1200" b="1" dirty="0">
              <a:solidFill>
                <a:schemeClr val="accent1">
                  <a:lumMod val="75000"/>
                </a:schemeClr>
              </a:solidFill>
              <a:latin typeface="Ink Free" panose="020F0502020204030204" pitchFamily="34" charset="0"/>
              <a:cs typeface="Ink Free" panose="020F0502020204030204" pitchFamily="34" charset="0"/>
            </a:endParaRPr>
          </a:p>
        </p:txBody>
      </p:sp>
      <p:sp>
        <p:nvSpPr>
          <p:cNvPr id="66" name="TextBox 65">
            <a:extLst>
              <a:ext uri="{FF2B5EF4-FFF2-40B4-BE49-F238E27FC236}">
                <a16:creationId xmlns:a16="http://schemas.microsoft.com/office/drawing/2014/main" id="{594F13FB-6559-954E-9C35-C892A9F8432A}"/>
              </a:ext>
            </a:extLst>
          </p:cNvPr>
          <p:cNvSpPr txBox="1"/>
          <p:nvPr/>
        </p:nvSpPr>
        <p:spPr>
          <a:xfrm>
            <a:off x="4862036" y="1888830"/>
            <a:ext cx="1445125" cy="1015663"/>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Risk modelling</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Statistical modelling to combine peril-regions</a:t>
            </a:r>
          </a:p>
        </p:txBody>
      </p:sp>
      <p:sp>
        <p:nvSpPr>
          <p:cNvPr id="67" name="TextBox 66">
            <a:extLst>
              <a:ext uri="{FF2B5EF4-FFF2-40B4-BE49-F238E27FC236}">
                <a16:creationId xmlns:a16="http://schemas.microsoft.com/office/drawing/2014/main" id="{0B35E83B-CDD6-DD47-86E8-6CAB44BB9F4A}"/>
              </a:ext>
            </a:extLst>
          </p:cNvPr>
          <p:cNvSpPr txBox="1"/>
          <p:nvPr/>
        </p:nvSpPr>
        <p:spPr>
          <a:xfrm>
            <a:off x="5966244" y="4288824"/>
            <a:ext cx="1445125" cy="974626"/>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Meteorology</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SEAS5 R</a:t>
            </a:r>
            <a:r>
              <a:rPr lang="en-GB" sz="1200" b="1" baseline="30000" dirty="0">
                <a:solidFill>
                  <a:schemeClr val="accent1">
                    <a:lumMod val="75000"/>
                  </a:schemeClr>
                </a:solidFill>
                <a:latin typeface="Ink Free" panose="020F0502020204030204" pitchFamily="34" charset="0"/>
                <a:cs typeface="Ink Free" panose="020F0502020204030204" pitchFamily="34" charset="0"/>
              </a:rPr>
              <a:t>2</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Interesting initial result</a:t>
            </a:r>
          </a:p>
          <a:p>
            <a:pPr marL="101600" indent="-101600">
              <a:buFont typeface="Arial" panose="020B0604020202020204" pitchFamily="34" charset="0"/>
              <a:buChar char="•"/>
            </a:pPr>
            <a:endParaRPr lang="en-GB" sz="1400" b="1" baseline="30000" dirty="0">
              <a:solidFill>
                <a:schemeClr val="accent1">
                  <a:lumMod val="75000"/>
                </a:schemeClr>
              </a:solidFill>
              <a:latin typeface="Ink Free" panose="020F0502020204030204" pitchFamily="34" charset="0"/>
              <a:cs typeface="Ink Free" panose="020F0502020204030204" pitchFamily="34" charset="0"/>
            </a:endParaRPr>
          </a:p>
        </p:txBody>
      </p:sp>
      <p:sp>
        <p:nvSpPr>
          <p:cNvPr id="68" name="TextBox 67">
            <a:extLst>
              <a:ext uri="{FF2B5EF4-FFF2-40B4-BE49-F238E27FC236}">
                <a16:creationId xmlns:a16="http://schemas.microsoft.com/office/drawing/2014/main" id="{5FD0A99F-A013-B24B-B7BA-8DB071FFEA02}"/>
              </a:ext>
            </a:extLst>
          </p:cNvPr>
          <p:cNvSpPr txBox="1"/>
          <p:nvPr/>
        </p:nvSpPr>
        <p:spPr>
          <a:xfrm>
            <a:off x="2529908" y="4142366"/>
            <a:ext cx="1445125" cy="1015663"/>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Meteorology</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SEAS5 R</a:t>
            </a:r>
            <a:r>
              <a:rPr lang="en-GB" sz="1200" b="1" baseline="30000" dirty="0">
                <a:solidFill>
                  <a:schemeClr val="accent1">
                    <a:lumMod val="75000"/>
                  </a:schemeClr>
                </a:solidFill>
                <a:latin typeface="Ink Free" panose="020F0502020204030204" pitchFamily="34" charset="0"/>
                <a:cs typeface="Ink Free" panose="020F0502020204030204" pitchFamily="34" charset="0"/>
              </a:rPr>
              <a:t>2</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Impartial position</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Literature R</a:t>
            </a:r>
            <a:r>
              <a:rPr lang="en-GB" sz="1200" b="1" baseline="30000" dirty="0">
                <a:solidFill>
                  <a:schemeClr val="accent1">
                    <a:lumMod val="75000"/>
                  </a:schemeClr>
                </a:solidFill>
                <a:latin typeface="Ink Free" panose="020F0502020204030204" pitchFamily="34" charset="0"/>
                <a:cs typeface="Ink Free" panose="020F0502020204030204" pitchFamily="34" charset="0"/>
              </a:rPr>
              <a:t>2</a:t>
            </a:r>
          </a:p>
        </p:txBody>
      </p:sp>
      <p:sp>
        <p:nvSpPr>
          <p:cNvPr id="69" name="TextBox 68">
            <a:extLst>
              <a:ext uri="{FF2B5EF4-FFF2-40B4-BE49-F238E27FC236}">
                <a16:creationId xmlns:a16="http://schemas.microsoft.com/office/drawing/2014/main" id="{09A306C9-95C8-9E44-9C6D-4373C1CDEC83}"/>
              </a:ext>
            </a:extLst>
          </p:cNvPr>
          <p:cNvSpPr txBox="1"/>
          <p:nvPr/>
        </p:nvSpPr>
        <p:spPr>
          <a:xfrm>
            <a:off x="6164321" y="790412"/>
            <a:ext cx="2488863" cy="1200329"/>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cs typeface="Ink Free" panose="020F0502020204030204" pitchFamily="34" charset="0"/>
              </a:rPr>
              <a:t>Change in risk modelling practice (i.e. include correlation between peril-regions)</a:t>
            </a:r>
          </a:p>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Potentially a focus for wider client conversations about co-occurring risks</a:t>
            </a:r>
          </a:p>
        </p:txBody>
      </p:sp>
      <p:sp>
        <p:nvSpPr>
          <p:cNvPr id="70" name="TextBox 69">
            <a:extLst>
              <a:ext uri="{FF2B5EF4-FFF2-40B4-BE49-F238E27FC236}">
                <a16:creationId xmlns:a16="http://schemas.microsoft.com/office/drawing/2014/main" id="{C55E0E55-4601-D343-9EB8-4E80A398C3D3}"/>
              </a:ext>
            </a:extLst>
          </p:cNvPr>
          <p:cNvSpPr txBox="1"/>
          <p:nvPr/>
        </p:nvSpPr>
        <p:spPr>
          <a:xfrm>
            <a:off x="348060" y="1861500"/>
            <a:ext cx="2243933"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Understand evolving risk</a:t>
            </a:r>
          </a:p>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Assess solvency against this</a:t>
            </a:r>
          </a:p>
        </p:txBody>
      </p:sp>
      <p:sp>
        <p:nvSpPr>
          <p:cNvPr id="71" name="TextBox 70">
            <a:extLst>
              <a:ext uri="{FF2B5EF4-FFF2-40B4-BE49-F238E27FC236}">
                <a16:creationId xmlns:a16="http://schemas.microsoft.com/office/drawing/2014/main" id="{BB33A0A8-C5C3-994F-B78D-0375451ED9F1}"/>
              </a:ext>
            </a:extLst>
          </p:cNvPr>
          <p:cNvSpPr txBox="1"/>
          <p:nvPr/>
        </p:nvSpPr>
        <p:spPr>
          <a:xfrm>
            <a:off x="4950991" y="3682612"/>
            <a:ext cx="2070025" cy="283118"/>
          </a:xfrm>
          <a:prstGeom prst="rect">
            <a:avLst/>
          </a:prstGeom>
          <a:noFill/>
        </p:spPr>
        <p:txBody>
          <a:bodyPr wrap="square" rtlCol="0">
            <a:spAutoFit/>
          </a:bodyPr>
          <a:lstStyle/>
          <a:p>
            <a:r>
              <a:rPr lang="en-GB" sz="1200" b="1" dirty="0">
                <a:latin typeface="Ink Free" panose="020F0502020204030204" pitchFamily="34" charset="0"/>
                <a:cs typeface="Ink Free" panose="020F0502020204030204" pitchFamily="34" charset="0"/>
              </a:rPr>
              <a:t>(is it potentially material?)</a:t>
            </a:r>
          </a:p>
        </p:txBody>
      </p:sp>
      <p:sp>
        <p:nvSpPr>
          <p:cNvPr id="72" name="TextBox 71">
            <a:extLst>
              <a:ext uri="{FF2B5EF4-FFF2-40B4-BE49-F238E27FC236}">
                <a16:creationId xmlns:a16="http://schemas.microsoft.com/office/drawing/2014/main" id="{EF432504-E25E-4648-8AA9-4986A4FED603}"/>
              </a:ext>
            </a:extLst>
          </p:cNvPr>
          <p:cNvSpPr txBox="1"/>
          <p:nvPr/>
        </p:nvSpPr>
        <p:spPr>
          <a:xfrm>
            <a:off x="506670" y="3089440"/>
            <a:ext cx="1405129"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Co-written, to raise market awareness</a:t>
            </a:r>
          </a:p>
        </p:txBody>
      </p:sp>
      <p:sp>
        <p:nvSpPr>
          <p:cNvPr id="73" name="TextBox 72">
            <a:extLst>
              <a:ext uri="{FF2B5EF4-FFF2-40B4-BE49-F238E27FC236}">
                <a16:creationId xmlns:a16="http://schemas.microsoft.com/office/drawing/2014/main" id="{ABF7D635-3B23-D94E-8477-E3CA0325B75D}"/>
              </a:ext>
            </a:extLst>
          </p:cNvPr>
          <p:cNvSpPr txBox="1"/>
          <p:nvPr/>
        </p:nvSpPr>
        <p:spPr>
          <a:xfrm>
            <a:off x="492324" y="5508760"/>
            <a:ext cx="3277437"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Curiosity – opportunity for research</a:t>
            </a:r>
          </a:p>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Potential basis for future, funded project</a:t>
            </a:r>
          </a:p>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Utility – being of ‘real world’ use </a:t>
            </a:r>
          </a:p>
        </p:txBody>
      </p:sp>
      <p:sp>
        <p:nvSpPr>
          <p:cNvPr id="75" name="TextBox 74">
            <a:extLst>
              <a:ext uri="{FF2B5EF4-FFF2-40B4-BE49-F238E27FC236}">
                <a16:creationId xmlns:a16="http://schemas.microsoft.com/office/drawing/2014/main" id="{80CCCF95-79C3-8F43-9732-B033913BCB04}"/>
              </a:ext>
            </a:extLst>
          </p:cNvPr>
          <p:cNvSpPr txBox="1"/>
          <p:nvPr/>
        </p:nvSpPr>
        <p:spPr>
          <a:xfrm>
            <a:off x="447315" y="4816263"/>
            <a:ext cx="2143558"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Reputational damage if science overstated or oversimplified</a:t>
            </a:r>
          </a:p>
        </p:txBody>
      </p:sp>
      <p:sp>
        <p:nvSpPr>
          <p:cNvPr id="76" name="TextBox 75">
            <a:extLst>
              <a:ext uri="{FF2B5EF4-FFF2-40B4-BE49-F238E27FC236}">
                <a16:creationId xmlns:a16="http://schemas.microsoft.com/office/drawing/2014/main" id="{C50B94E0-814B-3D4C-83D0-628A33F4C492}"/>
              </a:ext>
            </a:extLst>
          </p:cNvPr>
          <p:cNvSpPr txBox="1"/>
          <p:nvPr/>
        </p:nvSpPr>
        <p:spPr>
          <a:xfrm>
            <a:off x="3927217" y="5332591"/>
            <a:ext cx="2948945" cy="1015663"/>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80% curiosity, 20% commercial reputation (i.e. to seed future work)</a:t>
            </a:r>
          </a:p>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Desire for transparency/openness</a:t>
            </a:r>
          </a:p>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Learn from specialist in journal publication</a:t>
            </a:r>
          </a:p>
        </p:txBody>
      </p:sp>
      <p:sp>
        <p:nvSpPr>
          <p:cNvPr id="77" name="TextBox 76">
            <a:extLst>
              <a:ext uri="{FF2B5EF4-FFF2-40B4-BE49-F238E27FC236}">
                <a16:creationId xmlns:a16="http://schemas.microsoft.com/office/drawing/2014/main" id="{F50FB458-2A79-234E-9078-9D42F6CBC5BB}"/>
              </a:ext>
            </a:extLst>
          </p:cNvPr>
          <p:cNvSpPr txBox="1"/>
          <p:nvPr/>
        </p:nvSpPr>
        <p:spPr>
          <a:xfrm>
            <a:off x="5047489" y="6210850"/>
            <a:ext cx="1810358"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Journal publication</a:t>
            </a:r>
          </a:p>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LinkedIn/blog posts</a:t>
            </a:r>
          </a:p>
        </p:txBody>
      </p:sp>
      <p:sp>
        <p:nvSpPr>
          <p:cNvPr id="78" name="TextBox 77">
            <a:extLst>
              <a:ext uri="{FF2B5EF4-FFF2-40B4-BE49-F238E27FC236}">
                <a16:creationId xmlns:a16="http://schemas.microsoft.com/office/drawing/2014/main" id="{C340D709-2A17-014A-99EF-7E6BEAC9D0B2}"/>
              </a:ext>
            </a:extLst>
          </p:cNvPr>
          <p:cNvSpPr txBox="1"/>
          <p:nvPr/>
        </p:nvSpPr>
        <p:spPr>
          <a:xfrm>
            <a:off x="760954" y="6188018"/>
            <a:ext cx="2680476"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Journal publication</a:t>
            </a:r>
          </a:p>
          <a:p>
            <a:pPr marL="101600" indent="-101600">
              <a:buFont typeface="Arial" panose="020B0604020202020204" pitchFamily="34" charset="0"/>
              <a:buChar char="•"/>
            </a:pPr>
            <a:r>
              <a:rPr lang="en-GB" sz="1200" b="1" u="sng" dirty="0">
                <a:solidFill>
                  <a:schemeClr val="bg1">
                    <a:lumMod val="50000"/>
                  </a:schemeClr>
                </a:solidFill>
                <a:latin typeface="Ink Free" panose="020F0502020204030204" pitchFamily="34" charset="0"/>
                <a:cs typeface="Ink Free" panose="020F0502020204030204" pitchFamily="34" charset="0"/>
              </a:rPr>
              <a:t>Evidence</a:t>
            </a:r>
            <a:r>
              <a:rPr lang="en-GB" sz="1200" b="1" dirty="0">
                <a:solidFill>
                  <a:schemeClr val="bg1">
                    <a:lumMod val="50000"/>
                  </a:schemeClr>
                </a:solidFill>
                <a:latin typeface="Ink Free" panose="020F0502020204030204" pitchFamily="34" charset="0"/>
                <a:cs typeface="Ink Free" panose="020F0502020204030204" pitchFamily="34" charset="0"/>
              </a:rPr>
              <a:t> use of </a:t>
            </a:r>
            <a:r>
              <a:rPr lang="en-GB" sz="1200" b="1" u="sng" dirty="0">
                <a:solidFill>
                  <a:schemeClr val="bg1">
                    <a:lumMod val="50000"/>
                  </a:schemeClr>
                </a:solidFill>
                <a:latin typeface="Ink Free" panose="020F0502020204030204" pitchFamily="34" charset="0"/>
                <a:cs typeface="Ink Free" panose="020F0502020204030204" pitchFamily="34" charset="0"/>
              </a:rPr>
              <a:t>their</a:t>
            </a:r>
            <a:r>
              <a:rPr lang="en-GB" sz="1200" b="1" dirty="0">
                <a:solidFill>
                  <a:schemeClr val="bg1">
                    <a:lumMod val="50000"/>
                  </a:schemeClr>
                </a:solidFill>
                <a:latin typeface="Ink Free" panose="020F0502020204030204" pitchFamily="34" charset="0"/>
                <a:cs typeface="Ink Free" panose="020F0502020204030204" pitchFamily="34" charset="0"/>
              </a:rPr>
              <a:t> science</a:t>
            </a:r>
          </a:p>
        </p:txBody>
      </p:sp>
      <p:sp>
        <p:nvSpPr>
          <p:cNvPr id="74" name="TextBox 73">
            <a:extLst>
              <a:ext uri="{FF2B5EF4-FFF2-40B4-BE49-F238E27FC236}">
                <a16:creationId xmlns:a16="http://schemas.microsoft.com/office/drawing/2014/main" id="{D565DD4B-910B-F04B-9419-5646B88EC99E}"/>
              </a:ext>
            </a:extLst>
          </p:cNvPr>
          <p:cNvSpPr txBox="1"/>
          <p:nvPr/>
        </p:nvSpPr>
        <p:spPr>
          <a:xfrm>
            <a:off x="8968095" y="111442"/>
            <a:ext cx="1804203" cy="461665"/>
          </a:xfrm>
          <a:prstGeom prst="rect">
            <a:avLst/>
          </a:prstGeom>
          <a:noFill/>
        </p:spPr>
        <p:txBody>
          <a:bodyPr wrap="square" rtlCol="0">
            <a:spAutoFit/>
          </a:bodyPr>
          <a:lstStyle/>
          <a:p>
            <a:r>
              <a:rPr lang="en-GB" sz="2400" b="1" dirty="0"/>
              <a:t>(Re)Insurer:</a:t>
            </a:r>
          </a:p>
        </p:txBody>
      </p:sp>
      <p:sp>
        <p:nvSpPr>
          <p:cNvPr id="79" name="TextBox 78">
            <a:extLst>
              <a:ext uri="{FF2B5EF4-FFF2-40B4-BE49-F238E27FC236}">
                <a16:creationId xmlns:a16="http://schemas.microsoft.com/office/drawing/2014/main" id="{00E7B296-7336-644F-BFD6-010E6975F40E}"/>
              </a:ext>
            </a:extLst>
          </p:cNvPr>
          <p:cNvSpPr txBox="1"/>
          <p:nvPr/>
        </p:nvSpPr>
        <p:spPr>
          <a:xfrm>
            <a:off x="8968095" y="414553"/>
            <a:ext cx="2704970" cy="369332"/>
          </a:xfrm>
          <a:prstGeom prst="rect">
            <a:avLst/>
          </a:prstGeom>
          <a:noFill/>
        </p:spPr>
        <p:txBody>
          <a:bodyPr wrap="square" rtlCol="0">
            <a:spAutoFit/>
          </a:bodyPr>
          <a:lstStyle/>
          <a:p>
            <a:r>
              <a:rPr lang="en-GB" dirty="0">
                <a:latin typeface="Ink Free" panose="020F0502020204030204" pitchFamily="34" charset="0"/>
                <a:cs typeface="Ink Free" panose="020F0502020204030204" pitchFamily="34" charset="0"/>
              </a:rPr>
              <a:t>Not required for project</a:t>
            </a:r>
            <a:endParaRPr lang="en-GB" dirty="0"/>
          </a:p>
        </p:txBody>
      </p:sp>
      <p:sp>
        <p:nvSpPr>
          <p:cNvPr id="80" name="TextBox 79">
            <a:extLst>
              <a:ext uri="{FF2B5EF4-FFF2-40B4-BE49-F238E27FC236}">
                <a16:creationId xmlns:a16="http://schemas.microsoft.com/office/drawing/2014/main" id="{956BAF6A-F628-FB4F-BBCF-5D9805B84547}"/>
              </a:ext>
            </a:extLst>
          </p:cNvPr>
          <p:cNvSpPr txBox="1"/>
          <p:nvPr/>
        </p:nvSpPr>
        <p:spPr>
          <a:xfrm>
            <a:off x="2649138" y="554638"/>
            <a:ext cx="1574997"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cs typeface="Ink Free" panose="020F0502020204030204" pitchFamily="34" charset="0"/>
              </a:rPr>
              <a:t>Time! – All parties</a:t>
            </a:r>
          </a:p>
        </p:txBody>
      </p:sp>
      <p:sp>
        <p:nvSpPr>
          <p:cNvPr id="82" name="TextBox 81">
            <a:extLst>
              <a:ext uri="{FF2B5EF4-FFF2-40B4-BE49-F238E27FC236}">
                <a16:creationId xmlns:a16="http://schemas.microsoft.com/office/drawing/2014/main" id="{DC589999-772A-654A-9597-967786D9E3EC}"/>
              </a:ext>
            </a:extLst>
          </p:cNvPr>
          <p:cNvSpPr txBox="1"/>
          <p:nvPr/>
        </p:nvSpPr>
        <p:spPr>
          <a:xfrm>
            <a:off x="6531123" y="1991961"/>
            <a:ext cx="2027181"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Avoid showing preference e.g. for one model vendor</a:t>
            </a:r>
          </a:p>
        </p:txBody>
      </p:sp>
      <p:sp>
        <p:nvSpPr>
          <p:cNvPr id="83" name="TextBox 82">
            <a:extLst>
              <a:ext uri="{FF2B5EF4-FFF2-40B4-BE49-F238E27FC236}">
                <a16:creationId xmlns:a16="http://schemas.microsoft.com/office/drawing/2014/main" id="{42C4FC64-EDE6-7F4E-AF00-C5E574320B67}"/>
              </a:ext>
            </a:extLst>
          </p:cNvPr>
          <p:cNvSpPr txBox="1"/>
          <p:nvPr/>
        </p:nvSpPr>
        <p:spPr>
          <a:xfrm>
            <a:off x="4427808" y="1056334"/>
            <a:ext cx="1747379"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Blog &amp; press releases</a:t>
            </a:r>
          </a:p>
        </p:txBody>
      </p:sp>
      <p:sp>
        <p:nvSpPr>
          <p:cNvPr id="84" name="TextBox 83">
            <a:extLst>
              <a:ext uri="{FF2B5EF4-FFF2-40B4-BE49-F238E27FC236}">
                <a16:creationId xmlns:a16="http://schemas.microsoft.com/office/drawing/2014/main" id="{76EAC04C-BB02-E54A-8F17-DC7C7A5A7A8E}"/>
              </a:ext>
            </a:extLst>
          </p:cNvPr>
          <p:cNvSpPr txBox="1"/>
          <p:nvPr/>
        </p:nvSpPr>
        <p:spPr>
          <a:xfrm>
            <a:off x="4481400" y="1331752"/>
            <a:ext cx="1747380"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Critical discussion with other parties</a:t>
            </a:r>
          </a:p>
        </p:txBody>
      </p:sp>
    </p:spTree>
    <p:extLst>
      <p:ext uri="{BB962C8B-B14F-4D97-AF65-F5344CB8AC3E}">
        <p14:creationId xmlns:p14="http://schemas.microsoft.com/office/powerpoint/2010/main" val="2783319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2B202-DF70-314B-BF21-8234E8C5D8D8}"/>
              </a:ext>
            </a:extLst>
          </p:cNvPr>
          <p:cNvSpPr>
            <a:spLocks noGrp="1"/>
          </p:cNvSpPr>
          <p:nvPr>
            <p:ph type="title"/>
          </p:nvPr>
        </p:nvSpPr>
        <p:spPr>
          <a:xfrm>
            <a:off x="838200" y="297393"/>
            <a:ext cx="10515600" cy="1023408"/>
          </a:xfrm>
        </p:spPr>
        <p:txBody>
          <a:bodyPr>
            <a:normAutofit/>
          </a:bodyPr>
          <a:lstStyle/>
          <a:p>
            <a:pPr>
              <a:spcBef>
                <a:spcPts val="0"/>
              </a:spcBef>
            </a:pPr>
            <a:r>
              <a:rPr lang="en-GB" sz="2800" b="1" dirty="0">
                <a:latin typeface="+mn-lt"/>
              </a:rPr>
              <a:t>Map 2 - Who specifically would you intend to involve? Why? And, what is their positionality i.e. motivations, concerns etc ….? </a:t>
            </a:r>
          </a:p>
        </p:txBody>
      </p:sp>
      <p:sp>
        <p:nvSpPr>
          <p:cNvPr id="7" name="Content Placeholder 6">
            <a:extLst>
              <a:ext uri="{FF2B5EF4-FFF2-40B4-BE49-F238E27FC236}">
                <a16:creationId xmlns:a16="http://schemas.microsoft.com/office/drawing/2014/main" id="{22EE733D-A1F3-E249-A2DB-4BD62B2A8E1E}"/>
              </a:ext>
            </a:extLst>
          </p:cNvPr>
          <p:cNvSpPr>
            <a:spLocks noGrp="1"/>
          </p:cNvSpPr>
          <p:nvPr>
            <p:ph idx="1"/>
          </p:nvPr>
        </p:nvSpPr>
        <p:spPr>
          <a:xfrm>
            <a:off x="1176867" y="2011892"/>
            <a:ext cx="10515600" cy="3525308"/>
          </a:xfrm>
        </p:spPr>
        <p:txBody>
          <a:bodyPr>
            <a:normAutofit lnSpcReduction="10000"/>
          </a:bodyPr>
          <a:lstStyle/>
          <a:p>
            <a:r>
              <a:rPr lang="en-GB" b="1" dirty="0"/>
              <a:t>Which tractable question: </a:t>
            </a:r>
            <a:r>
              <a:rPr lang="en-GB" dirty="0"/>
              <a:t>Which specific, more focussed topic or issue have you selected?</a:t>
            </a:r>
          </a:p>
          <a:p>
            <a:pPr marL="0" indent="0">
              <a:buNone/>
            </a:pPr>
            <a:endParaRPr lang="en-GB" b="1" dirty="0"/>
          </a:p>
          <a:p>
            <a:r>
              <a:rPr lang="en-GB" b="1" dirty="0"/>
              <a:t>Purpose of translating the science: </a:t>
            </a:r>
            <a:r>
              <a:rPr lang="en-GB" dirty="0"/>
              <a:t>What </a:t>
            </a:r>
            <a:r>
              <a:rPr lang="en-GB" i="1" dirty="0"/>
              <a:t>exactly</a:t>
            </a:r>
            <a:r>
              <a:rPr lang="en-GB" dirty="0"/>
              <a:t> might the scientific insight change? ‘</a:t>
            </a:r>
          </a:p>
          <a:p>
            <a:endParaRPr lang="en-GB" b="1" dirty="0"/>
          </a:p>
          <a:p>
            <a:r>
              <a:rPr lang="en-GB" b="1" dirty="0"/>
              <a:t>Necessary inputs/metrics: </a:t>
            </a:r>
            <a:r>
              <a:rPr lang="en-GB" i="1" dirty="0"/>
              <a:t>Exactly</a:t>
            </a:r>
            <a:r>
              <a:rPr lang="en-GB" dirty="0"/>
              <a:t> what metrics or inputs are needed to make these changes? </a:t>
            </a:r>
          </a:p>
        </p:txBody>
      </p:sp>
    </p:spTree>
    <p:extLst>
      <p:ext uri="{BB962C8B-B14F-4D97-AF65-F5344CB8AC3E}">
        <p14:creationId xmlns:p14="http://schemas.microsoft.com/office/powerpoint/2010/main" val="3972272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nip Single Corner of Rectangle 44">
            <a:extLst>
              <a:ext uri="{FF2B5EF4-FFF2-40B4-BE49-F238E27FC236}">
                <a16:creationId xmlns:a16="http://schemas.microsoft.com/office/drawing/2014/main" id="{46C25809-1D5C-6648-8F84-C9AEC2FB53EF}"/>
              </a:ext>
            </a:extLst>
          </p:cNvPr>
          <p:cNvSpPr/>
          <p:nvPr/>
        </p:nvSpPr>
        <p:spPr>
          <a:xfrm flipH="1">
            <a:off x="6882062" y="5199186"/>
            <a:ext cx="5309935" cy="1658814"/>
          </a:xfrm>
          <a:prstGeom prst="snip1Rect">
            <a:avLst>
              <a:gd name="adj" fmla="val 40128"/>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ounded Rectangle 3">
            <a:extLst>
              <a:ext uri="{FF2B5EF4-FFF2-40B4-BE49-F238E27FC236}">
                <a16:creationId xmlns:a16="http://schemas.microsoft.com/office/drawing/2014/main" id="{69B9D50E-61A6-A74B-AE6A-8067BC4D7D65}"/>
              </a:ext>
            </a:extLst>
          </p:cNvPr>
          <p:cNvSpPr/>
          <p:nvPr/>
        </p:nvSpPr>
        <p:spPr>
          <a:xfrm>
            <a:off x="151871" y="153974"/>
            <a:ext cx="1236663" cy="440267"/>
          </a:xfrm>
          <a:prstGeom prst="roundRect">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B39E8A8-C449-0545-BA87-ECBBD9971E4C}"/>
              </a:ext>
            </a:extLst>
          </p:cNvPr>
          <p:cNvSpPr txBox="1"/>
          <p:nvPr/>
        </p:nvSpPr>
        <p:spPr>
          <a:xfrm>
            <a:off x="305066" y="189441"/>
            <a:ext cx="1016000" cy="369332"/>
          </a:xfrm>
          <a:prstGeom prst="rect">
            <a:avLst/>
          </a:prstGeom>
          <a:noFill/>
        </p:spPr>
        <p:txBody>
          <a:bodyPr wrap="square" rtlCol="0">
            <a:spAutoFit/>
          </a:bodyPr>
          <a:lstStyle/>
          <a:p>
            <a:r>
              <a:rPr lang="en-GB" b="1" dirty="0">
                <a:latin typeface="Tahoma" panose="020B0604030504040204" pitchFamily="34" charset="0"/>
                <a:ea typeface="Tahoma" panose="020B0604030504040204" pitchFamily="34" charset="0"/>
                <a:cs typeface="Tahoma" panose="020B0604030504040204" pitchFamily="34" charset="0"/>
              </a:rPr>
              <a:t>MAP 2</a:t>
            </a:r>
          </a:p>
        </p:txBody>
      </p:sp>
      <p:sp>
        <p:nvSpPr>
          <p:cNvPr id="7" name="Oval 6">
            <a:extLst>
              <a:ext uri="{FF2B5EF4-FFF2-40B4-BE49-F238E27FC236}">
                <a16:creationId xmlns:a16="http://schemas.microsoft.com/office/drawing/2014/main" id="{C8CECFF5-1DEC-BC47-8C0E-708E70481D6E}"/>
              </a:ext>
            </a:extLst>
          </p:cNvPr>
          <p:cNvSpPr/>
          <p:nvPr/>
        </p:nvSpPr>
        <p:spPr>
          <a:xfrm>
            <a:off x="3996267" y="3132667"/>
            <a:ext cx="3810000" cy="931333"/>
          </a:xfrm>
          <a:prstGeom prst="ellipse">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a:extLst>
              <a:ext uri="{FF2B5EF4-FFF2-40B4-BE49-F238E27FC236}">
                <a16:creationId xmlns:a16="http://schemas.microsoft.com/office/drawing/2014/main" id="{465DED53-3570-9240-954E-D3492B3874EF}"/>
              </a:ext>
            </a:extLst>
          </p:cNvPr>
          <p:cNvSpPr/>
          <p:nvPr/>
        </p:nvSpPr>
        <p:spPr>
          <a:xfrm>
            <a:off x="304535" y="921403"/>
            <a:ext cx="2923710" cy="2908697"/>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unded Rectangle 8">
            <a:extLst>
              <a:ext uri="{FF2B5EF4-FFF2-40B4-BE49-F238E27FC236}">
                <a16:creationId xmlns:a16="http://schemas.microsoft.com/office/drawing/2014/main" id="{3834CB8E-17FB-4E4A-A1D4-1D1286DEE7AF}"/>
              </a:ext>
            </a:extLst>
          </p:cNvPr>
          <p:cNvSpPr/>
          <p:nvPr/>
        </p:nvSpPr>
        <p:spPr>
          <a:xfrm>
            <a:off x="9082157" y="1243154"/>
            <a:ext cx="2889709" cy="3613612"/>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FCE197E-237E-494A-A72E-E1A0F09217FD}"/>
              </a:ext>
            </a:extLst>
          </p:cNvPr>
          <p:cNvSpPr txBox="1"/>
          <p:nvPr/>
        </p:nvSpPr>
        <p:spPr>
          <a:xfrm>
            <a:off x="5204636" y="3139097"/>
            <a:ext cx="1934841" cy="461665"/>
          </a:xfrm>
          <a:prstGeom prst="rect">
            <a:avLst/>
          </a:prstGeom>
          <a:noFill/>
        </p:spPr>
        <p:txBody>
          <a:bodyPr wrap="square" rtlCol="0">
            <a:spAutoFit/>
          </a:bodyPr>
          <a:lstStyle/>
          <a:p>
            <a:r>
              <a:rPr lang="en-GB" sz="2400" b="1" dirty="0"/>
              <a:t>Project</a:t>
            </a:r>
          </a:p>
        </p:txBody>
      </p:sp>
      <p:sp>
        <p:nvSpPr>
          <p:cNvPr id="11" name="TextBox 10">
            <a:extLst>
              <a:ext uri="{FF2B5EF4-FFF2-40B4-BE49-F238E27FC236}">
                <a16:creationId xmlns:a16="http://schemas.microsoft.com/office/drawing/2014/main" id="{AF101665-C175-C749-91E3-B700A90660C9}"/>
              </a:ext>
            </a:extLst>
          </p:cNvPr>
          <p:cNvSpPr txBox="1"/>
          <p:nvPr/>
        </p:nvSpPr>
        <p:spPr>
          <a:xfrm>
            <a:off x="558668" y="900005"/>
            <a:ext cx="1439068" cy="461665"/>
          </a:xfrm>
          <a:prstGeom prst="rect">
            <a:avLst/>
          </a:prstGeom>
          <a:noFill/>
        </p:spPr>
        <p:txBody>
          <a:bodyPr wrap="square" rtlCol="0">
            <a:spAutoFit/>
          </a:bodyPr>
          <a:lstStyle/>
          <a:p>
            <a:r>
              <a:rPr lang="en-GB" sz="2400" b="1" dirty="0"/>
              <a:t>Regulator</a:t>
            </a:r>
          </a:p>
        </p:txBody>
      </p:sp>
      <p:sp>
        <p:nvSpPr>
          <p:cNvPr id="12" name="TextBox 11">
            <a:extLst>
              <a:ext uri="{FF2B5EF4-FFF2-40B4-BE49-F238E27FC236}">
                <a16:creationId xmlns:a16="http://schemas.microsoft.com/office/drawing/2014/main" id="{CDD777E0-F0DA-3C4A-8B12-DC09B08D357F}"/>
              </a:ext>
            </a:extLst>
          </p:cNvPr>
          <p:cNvSpPr txBox="1"/>
          <p:nvPr/>
        </p:nvSpPr>
        <p:spPr>
          <a:xfrm>
            <a:off x="569645" y="4072720"/>
            <a:ext cx="1574270" cy="461665"/>
          </a:xfrm>
          <a:prstGeom prst="rect">
            <a:avLst/>
          </a:prstGeom>
          <a:noFill/>
        </p:spPr>
        <p:txBody>
          <a:bodyPr wrap="square" rtlCol="0">
            <a:spAutoFit/>
          </a:bodyPr>
          <a:lstStyle/>
          <a:p>
            <a:r>
              <a:rPr lang="en-GB" sz="2400" b="1" dirty="0"/>
              <a:t>University</a:t>
            </a:r>
          </a:p>
        </p:txBody>
      </p:sp>
      <p:sp>
        <p:nvSpPr>
          <p:cNvPr id="13" name="TextBox 12">
            <a:extLst>
              <a:ext uri="{FF2B5EF4-FFF2-40B4-BE49-F238E27FC236}">
                <a16:creationId xmlns:a16="http://schemas.microsoft.com/office/drawing/2014/main" id="{92E5438E-E269-F54E-8E7B-9FA5DBC74A29}"/>
              </a:ext>
            </a:extLst>
          </p:cNvPr>
          <p:cNvSpPr txBox="1"/>
          <p:nvPr/>
        </p:nvSpPr>
        <p:spPr>
          <a:xfrm>
            <a:off x="9226390" y="1329134"/>
            <a:ext cx="2359760" cy="461665"/>
          </a:xfrm>
          <a:prstGeom prst="rect">
            <a:avLst/>
          </a:prstGeom>
          <a:noFill/>
        </p:spPr>
        <p:txBody>
          <a:bodyPr wrap="square" rtlCol="0">
            <a:spAutoFit/>
          </a:bodyPr>
          <a:lstStyle/>
          <a:p>
            <a:r>
              <a:rPr lang="en-GB" sz="2400" b="1" dirty="0"/>
              <a:t>Stakeholder #2</a:t>
            </a:r>
          </a:p>
        </p:txBody>
      </p:sp>
      <p:sp>
        <p:nvSpPr>
          <p:cNvPr id="14" name="TextBox 13">
            <a:extLst>
              <a:ext uri="{FF2B5EF4-FFF2-40B4-BE49-F238E27FC236}">
                <a16:creationId xmlns:a16="http://schemas.microsoft.com/office/drawing/2014/main" id="{29B13185-9047-AD41-833C-16B384FBCFED}"/>
              </a:ext>
            </a:extLst>
          </p:cNvPr>
          <p:cNvSpPr txBox="1"/>
          <p:nvPr/>
        </p:nvSpPr>
        <p:spPr>
          <a:xfrm>
            <a:off x="3885669" y="4726947"/>
            <a:ext cx="2032530" cy="461665"/>
          </a:xfrm>
          <a:prstGeom prst="rect">
            <a:avLst/>
          </a:prstGeom>
          <a:noFill/>
        </p:spPr>
        <p:txBody>
          <a:bodyPr wrap="square" rtlCol="0">
            <a:spAutoFit/>
          </a:bodyPr>
          <a:lstStyle/>
          <a:p>
            <a:r>
              <a:rPr lang="en-GB" sz="2400" b="1" dirty="0"/>
              <a:t>Consultant</a:t>
            </a:r>
          </a:p>
        </p:txBody>
      </p:sp>
      <p:sp>
        <p:nvSpPr>
          <p:cNvPr id="15" name="TextBox 14">
            <a:extLst>
              <a:ext uri="{FF2B5EF4-FFF2-40B4-BE49-F238E27FC236}">
                <a16:creationId xmlns:a16="http://schemas.microsoft.com/office/drawing/2014/main" id="{104BD5E3-478E-AA44-BF1A-AD7755574CCE}"/>
              </a:ext>
            </a:extLst>
          </p:cNvPr>
          <p:cNvSpPr txBox="1"/>
          <p:nvPr/>
        </p:nvSpPr>
        <p:spPr>
          <a:xfrm>
            <a:off x="4511580" y="646280"/>
            <a:ext cx="2291333" cy="461665"/>
          </a:xfrm>
          <a:prstGeom prst="rect">
            <a:avLst/>
          </a:prstGeom>
          <a:noFill/>
        </p:spPr>
        <p:txBody>
          <a:bodyPr wrap="square" rtlCol="0">
            <a:spAutoFit/>
          </a:bodyPr>
          <a:lstStyle/>
          <a:p>
            <a:r>
              <a:rPr lang="en-GB" sz="2400" b="1" dirty="0"/>
              <a:t>Stakeholder #1</a:t>
            </a:r>
          </a:p>
        </p:txBody>
      </p:sp>
      <p:sp>
        <p:nvSpPr>
          <p:cNvPr id="16" name="TextBox 15">
            <a:extLst>
              <a:ext uri="{FF2B5EF4-FFF2-40B4-BE49-F238E27FC236}">
                <a16:creationId xmlns:a16="http://schemas.microsoft.com/office/drawing/2014/main" id="{835D1E85-3D37-3B44-8083-50D1B9633E49}"/>
              </a:ext>
            </a:extLst>
          </p:cNvPr>
          <p:cNvSpPr txBox="1"/>
          <p:nvPr/>
        </p:nvSpPr>
        <p:spPr>
          <a:xfrm>
            <a:off x="4520279" y="3540988"/>
            <a:ext cx="2819252" cy="369332"/>
          </a:xfrm>
          <a:prstGeom prst="rect">
            <a:avLst/>
          </a:prstGeom>
          <a:noFill/>
        </p:spPr>
        <p:txBody>
          <a:bodyPr wrap="square" rtlCol="0">
            <a:spAutoFit/>
          </a:bodyPr>
          <a:lstStyle/>
          <a:p>
            <a:r>
              <a:rPr lang="en-GB" dirty="0">
                <a:latin typeface="Ink Free" panose="020F0502020204030204" pitchFamily="34" charset="0"/>
              </a:rPr>
              <a:t>Project with a specific aim</a:t>
            </a:r>
            <a:endParaRPr lang="en-GB" dirty="0"/>
          </a:p>
        </p:txBody>
      </p:sp>
      <p:sp>
        <p:nvSpPr>
          <p:cNvPr id="17" name="TextBox 16">
            <a:extLst>
              <a:ext uri="{FF2B5EF4-FFF2-40B4-BE49-F238E27FC236}">
                <a16:creationId xmlns:a16="http://schemas.microsoft.com/office/drawing/2014/main" id="{8084993C-6C80-6E4B-8C3E-C84B8E7EA7A0}"/>
              </a:ext>
            </a:extLst>
          </p:cNvPr>
          <p:cNvSpPr txBox="1"/>
          <p:nvPr/>
        </p:nvSpPr>
        <p:spPr>
          <a:xfrm>
            <a:off x="1834839" y="1169306"/>
            <a:ext cx="1407850" cy="523220"/>
          </a:xfrm>
          <a:prstGeom prst="rect">
            <a:avLst/>
          </a:prstGeom>
          <a:noFill/>
        </p:spPr>
        <p:txBody>
          <a:bodyPr wrap="square" rtlCol="0">
            <a:spAutoFit/>
          </a:bodyPr>
          <a:lstStyle/>
          <a:p>
            <a:r>
              <a:rPr lang="en-GB" sz="1400" dirty="0">
                <a:latin typeface="Ink Free" panose="020F0502020204030204" pitchFamily="34" charset="0"/>
                <a:cs typeface="Ink Free" panose="020F0502020204030204" pitchFamily="34" charset="0"/>
              </a:rPr>
              <a:t>e.g. organisation name</a:t>
            </a:r>
            <a:endParaRPr lang="en-GB" sz="1400" dirty="0"/>
          </a:p>
        </p:txBody>
      </p:sp>
      <p:sp>
        <p:nvSpPr>
          <p:cNvPr id="19" name="Right Arrow 18">
            <a:extLst>
              <a:ext uri="{FF2B5EF4-FFF2-40B4-BE49-F238E27FC236}">
                <a16:creationId xmlns:a16="http://schemas.microsoft.com/office/drawing/2014/main" id="{1074DD73-61EB-8B48-998B-4585DB57C17B}"/>
              </a:ext>
            </a:extLst>
          </p:cNvPr>
          <p:cNvSpPr/>
          <p:nvPr/>
        </p:nvSpPr>
        <p:spPr>
          <a:xfrm rot="493268">
            <a:off x="2738072" y="1759368"/>
            <a:ext cx="1397131"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ight Arrow 19">
            <a:extLst>
              <a:ext uri="{FF2B5EF4-FFF2-40B4-BE49-F238E27FC236}">
                <a16:creationId xmlns:a16="http://schemas.microsoft.com/office/drawing/2014/main" id="{B0A04CB4-BC24-9E4A-ACE2-FD27E3EE6DE1}"/>
              </a:ext>
            </a:extLst>
          </p:cNvPr>
          <p:cNvSpPr/>
          <p:nvPr/>
        </p:nvSpPr>
        <p:spPr>
          <a:xfrm rot="10800000">
            <a:off x="7955399" y="2917415"/>
            <a:ext cx="1397131" cy="1953604"/>
          </a:xfrm>
          <a:prstGeom prst="rightArrow">
            <a:avLst>
              <a:gd name="adj1" fmla="val 76413"/>
              <a:gd name="adj2" fmla="val 19700"/>
            </a:avLst>
          </a:prstGeom>
          <a:solidFill>
            <a:schemeClr val="bg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5B83DBAA-EBDD-824D-809E-958D015810FD}"/>
              </a:ext>
            </a:extLst>
          </p:cNvPr>
          <p:cNvSpPr txBox="1"/>
          <p:nvPr/>
        </p:nvSpPr>
        <p:spPr>
          <a:xfrm>
            <a:off x="8173805" y="3636157"/>
            <a:ext cx="1076680"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Access to a model</a:t>
            </a:r>
            <a:endParaRPr lang="en-GB" sz="1200" b="1" dirty="0">
              <a:solidFill>
                <a:schemeClr val="accent1">
                  <a:lumMod val="75000"/>
                </a:schemeClr>
              </a:solidFill>
            </a:endParaRPr>
          </a:p>
        </p:txBody>
      </p:sp>
      <p:cxnSp>
        <p:nvCxnSpPr>
          <p:cNvPr id="23" name="Straight Connector 22">
            <a:extLst>
              <a:ext uri="{FF2B5EF4-FFF2-40B4-BE49-F238E27FC236}">
                <a16:creationId xmlns:a16="http://schemas.microsoft.com/office/drawing/2014/main" id="{D39AC0B2-7D10-C14F-B4D0-99E880D9FCC2}"/>
              </a:ext>
            </a:extLst>
          </p:cNvPr>
          <p:cNvCxnSpPr/>
          <p:nvPr/>
        </p:nvCxnSpPr>
        <p:spPr>
          <a:xfrm>
            <a:off x="9496721" y="3097916"/>
            <a:ext cx="0" cy="1080198"/>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ight Arrow 27">
            <a:extLst>
              <a:ext uri="{FF2B5EF4-FFF2-40B4-BE49-F238E27FC236}">
                <a16:creationId xmlns:a16="http://schemas.microsoft.com/office/drawing/2014/main" id="{F561B7A9-6756-424D-98A8-E0812F95684F}"/>
              </a:ext>
            </a:extLst>
          </p:cNvPr>
          <p:cNvSpPr/>
          <p:nvPr/>
        </p:nvSpPr>
        <p:spPr>
          <a:xfrm>
            <a:off x="9773087" y="5713703"/>
            <a:ext cx="1038523" cy="470529"/>
          </a:xfrm>
          <a:prstGeom prst="rightArrow">
            <a:avLst>
              <a:gd name="adj1" fmla="val 54413"/>
              <a:gd name="adj2" fmla="val 74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0425B332-01D7-9D46-99CB-F2E3D5133FFD}"/>
              </a:ext>
            </a:extLst>
          </p:cNvPr>
          <p:cNvSpPr txBox="1"/>
          <p:nvPr/>
        </p:nvSpPr>
        <p:spPr>
          <a:xfrm>
            <a:off x="10852080" y="5661012"/>
            <a:ext cx="1224101" cy="523220"/>
          </a:xfrm>
          <a:prstGeom prst="rect">
            <a:avLst/>
          </a:prstGeom>
          <a:noFill/>
        </p:spPr>
        <p:txBody>
          <a:bodyPr wrap="square" rtlCol="0">
            <a:spAutoFit/>
          </a:bodyPr>
          <a:lstStyle/>
          <a:p>
            <a:r>
              <a:rPr lang="en-GB" sz="1400" b="1" dirty="0">
                <a:solidFill>
                  <a:schemeClr val="accent1">
                    <a:lumMod val="75000"/>
                  </a:schemeClr>
                </a:solidFill>
                <a:cs typeface="Ink Free" panose="020F0502020204030204" pitchFamily="34" charset="0"/>
              </a:rPr>
              <a:t>Contribution e.g. skill/data</a:t>
            </a:r>
          </a:p>
        </p:txBody>
      </p:sp>
      <p:sp>
        <p:nvSpPr>
          <p:cNvPr id="30" name="TextBox 29">
            <a:extLst>
              <a:ext uri="{FF2B5EF4-FFF2-40B4-BE49-F238E27FC236}">
                <a16:creationId xmlns:a16="http://schemas.microsoft.com/office/drawing/2014/main" id="{2CD0DB64-4FE7-6242-9360-8971413D3039}"/>
              </a:ext>
            </a:extLst>
          </p:cNvPr>
          <p:cNvSpPr txBox="1"/>
          <p:nvPr/>
        </p:nvSpPr>
        <p:spPr>
          <a:xfrm>
            <a:off x="9116291" y="5165558"/>
            <a:ext cx="785646" cy="461665"/>
          </a:xfrm>
          <a:prstGeom prst="rect">
            <a:avLst/>
          </a:prstGeom>
          <a:noFill/>
        </p:spPr>
        <p:txBody>
          <a:bodyPr wrap="square" rtlCol="0">
            <a:spAutoFit/>
          </a:bodyPr>
          <a:lstStyle/>
          <a:p>
            <a:r>
              <a:rPr lang="en-GB" sz="2400" b="1" dirty="0"/>
              <a:t>Key</a:t>
            </a:r>
          </a:p>
        </p:txBody>
      </p:sp>
      <p:sp>
        <p:nvSpPr>
          <p:cNvPr id="31" name="Oval 30">
            <a:extLst>
              <a:ext uri="{FF2B5EF4-FFF2-40B4-BE49-F238E27FC236}">
                <a16:creationId xmlns:a16="http://schemas.microsoft.com/office/drawing/2014/main" id="{6572E4AF-8342-FE4C-AA16-CD30D454BBFE}"/>
              </a:ext>
            </a:extLst>
          </p:cNvPr>
          <p:cNvSpPr/>
          <p:nvPr/>
        </p:nvSpPr>
        <p:spPr>
          <a:xfrm>
            <a:off x="7231174" y="5876275"/>
            <a:ext cx="158309" cy="15830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E4039978-F967-2540-AFE1-BEA492AAFC00}"/>
              </a:ext>
            </a:extLst>
          </p:cNvPr>
          <p:cNvSpPr/>
          <p:nvPr/>
        </p:nvSpPr>
        <p:spPr>
          <a:xfrm>
            <a:off x="11272738" y="6339697"/>
            <a:ext cx="158309" cy="15830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33" name="Oval 32">
            <a:extLst>
              <a:ext uri="{FF2B5EF4-FFF2-40B4-BE49-F238E27FC236}">
                <a16:creationId xmlns:a16="http://schemas.microsoft.com/office/drawing/2014/main" id="{51EFF146-048A-CD4E-96C3-518C0F6D7633}"/>
              </a:ext>
            </a:extLst>
          </p:cNvPr>
          <p:cNvSpPr/>
          <p:nvPr/>
        </p:nvSpPr>
        <p:spPr>
          <a:xfrm>
            <a:off x="9429960" y="6421445"/>
            <a:ext cx="158309" cy="158309"/>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9B92A348-D562-4546-AE66-265F819CDBB2}"/>
              </a:ext>
            </a:extLst>
          </p:cNvPr>
          <p:cNvSpPr txBox="1"/>
          <p:nvPr/>
        </p:nvSpPr>
        <p:spPr>
          <a:xfrm>
            <a:off x="7389483" y="5689705"/>
            <a:ext cx="2267842" cy="523220"/>
          </a:xfrm>
          <a:prstGeom prst="rect">
            <a:avLst/>
          </a:prstGeom>
          <a:noFill/>
        </p:spPr>
        <p:txBody>
          <a:bodyPr wrap="square" rtlCol="0">
            <a:spAutoFit/>
          </a:bodyPr>
          <a:lstStyle/>
          <a:p>
            <a:r>
              <a:rPr lang="en-GB" sz="1400" b="1" dirty="0">
                <a:cs typeface="Ink Free" panose="020F0502020204030204" pitchFamily="34" charset="0"/>
              </a:rPr>
              <a:t>‘Insertion point’ of science into policy/decision making</a:t>
            </a:r>
          </a:p>
        </p:txBody>
      </p:sp>
      <p:cxnSp>
        <p:nvCxnSpPr>
          <p:cNvPr id="35" name="Straight Connector 34">
            <a:extLst>
              <a:ext uri="{FF2B5EF4-FFF2-40B4-BE49-F238E27FC236}">
                <a16:creationId xmlns:a16="http://schemas.microsoft.com/office/drawing/2014/main" id="{BBA92AF9-F86C-CF4A-A0FA-61453456C21C}"/>
              </a:ext>
            </a:extLst>
          </p:cNvPr>
          <p:cNvCxnSpPr>
            <a:cxnSpLocks/>
          </p:cNvCxnSpPr>
          <p:nvPr/>
        </p:nvCxnSpPr>
        <p:spPr>
          <a:xfrm flipH="1">
            <a:off x="7018423" y="6297175"/>
            <a:ext cx="215591" cy="406851"/>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BA33695C-1C47-E940-B095-FEC47D35B029}"/>
              </a:ext>
            </a:extLst>
          </p:cNvPr>
          <p:cNvSpPr txBox="1"/>
          <p:nvPr/>
        </p:nvSpPr>
        <p:spPr>
          <a:xfrm>
            <a:off x="7227363" y="6297175"/>
            <a:ext cx="945353" cy="523220"/>
          </a:xfrm>
          <a:prstGeom prst="rect">
            <a:avLst/>
          </a:prstGeom>
          <a:noFill/>
        </p:spPr>
        <p:txBody>
          <a:bodyPr wrap="square" rtlCol="0">
            <a:spAutoFit/>
          </a:bodyPr>
          <a:lstStyle/>
          <a:p>
            <a:r>
              <a:rPr lang="en-GB" sz="1400" b="1" dirty="0">
                <a:solidFill>
                  <a:srgbClr val="C00000"/>
                </a:solidFill>
                <a:cs typeface="Ink Free" panose="020F0502020204030204" pitchFamily="34" charset="0"/>
              </a:rPr>
              <a:t>Barrier/ constraint</a:t>
            </a:r>
          </a:p>
        </p:txBody>
      </p:sp>
      <p:sp>
        <p:nvSpPr>
          <p:cNvPr id="39" name="TextBox 38">
            <a:extLst>
              <a:ext uri="{FF2B5EF4-FFF2-40B4-BE49-F238E27FC236}">
                <a16:creationId xmlns:a16="http://schemas.microsoft.com/office/drawing/2014/main" id="{0EA2EE7E-C354-7A49-9380-28DBEED63285}"/>
              </a:ext>
            </a:extLst>
          </p:cNvPr>
          <p:cNvSpPr txBox="1"/>
          <p:nvPr/>
        </p:nvSpPr>
        <p:spPr>
          <a:xfrm>
            <a:off x="9615098" y="6258107"/>
            <a:ext cx="1392467" cy="523220"/>
          </a:xfrm>
          <a:prstGeom prst="rect">
            <a:avLst/>
          </a:prstGeom>
          <a:noFill/>
        </p:spPr>
        <p:txBody>
          <a:bodyPr wrap="square" rtlCol="0">
            <a:spAutoFit/>
          </a:bodyPr>
          <a:lstStyle/>
          <a:p>
            <a:r>
              <a:rPr lang="en-GB" sz="1400" b="1" dirty="0">
                <a:solidFill>
                  <a:schemeClr val="bg1">
                    <a:lumMod val="50000"/>
                  </a:schemeClr>
                </a:solidFill>
                <a:cs typeface="Ink Free" panose="020F0502020204030204" pitchFamily="34" charset="0"/>
              </a:rPr>
              <a:t>Useful output/ outcome</a:t>
            </a:r>
          </a:p>
        </p:txBody>
      </p:sp>
      <p:sp>
        <p:nvSpPr>
          <p:cNvPr id="42" name="Oval 41">
            <a:extLst>
              <a:ext uri="{FF2B5EF4-FFF2-40B4-BE49-F238E27FC236}">
                <a16:creationId xmlns:a16="http://schemas.microsoft.com/office/drawing/2014/main" id="{59C9A2A6-A1E0-1144-AF0A-4FDE9BE25411}"/>
              </a:ext>
            </a:extLst>
          </p:cNvPr>
          <p:cNvSpPr/>
          <p:nvPr/>
        </p:nvSpPr>
        <p:spPr>
          <a:xfrm>
            <a:off x="8690486" y="6545717"/>
            <a:ext cx="158309" cy="158309"/>
          </a:xfrm>
          <a:prstGeom prst="ellipse">
            <a:avLst/>
          </a:prstGeom>
          <a:solidFill>
            <a:srgbClr val="D9A302"/>
          </a:solidFill>
          <a:ln>
            <a:solidFill>
              <a:srgbClr val="D9A3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43" name="TextBox 42">
            <a:extLst>
              <a:ext uri="{FF2B5EF4-FFF2-40B4-BE49-F238E27FC236}">
                <a16:creationId xmlns:a16="http://schemas.microsoft.com/office/drawing/2014/main" id="{F982A9F4-F392-294D-93EF-6D8A9FE4F6F4}"/>
              </a:ext>
            </a:extLst>
          </p:cNvPr>
          <p:cNvSpPr txBox="1"/>
          <p:nvPr/>
        </p:nvSpPr>
        <p:spPr>
          <a:xfrm>
            <a:off x="10913523" y="6473550"/>
            <a:ext cx="1203970" cy="307777"/>
          </a:xfrm>
          <a:prstGeom prst="rect">
            <a:avLst/>
          </a:prstGeom>
          <a:noFill/>
        </p:spPr>
        <p:txBody>
          <a:bodyPr wrap="square" rtlCol="0">
            <a:spAutoFit/>
          </a:bodyPr>
          <a:lstStyle/>
          <a:p>
            <a:r>
              <a:rPr lang="en-GB" sz="1400" b="1" dirty="0">
                <a:solidFill>
                  <a:schemeClr val="accent6">
                    <a:lumMod val="75000"/>
                  </a:schemeClr>
                </a:solidFill>
                <a:cs typeface="Ink Free" panose="020F0502020204030204" pitchFamily="34" charset="0"/>
              </a:rPr>
              <a:t>Motivation</a:t>
            </a:r>
          </a:p>
        </p:txBody>
      </p:sp>
      <p:sp>
        <p:nvSpPr>
          <p:cNvPr id="44" name="TextBox 43">
            <a:extLst>
              <a:ext uri="{FF2B5EF4-FFF2-40B4-BE49-F238E27FC236}">
                <a16:creationId xmlns:a16="http://schemas.microsoft.com/office/drawing/2014/main" id="{CD671274-8C78-4D4A-B097-9AD15C578AFD}"/>
              </a:ext>
            </a:extLst>
          </p:cNvPr>
          <p:cNvSpPr txBox="1"/>
          <p:nvPr/>
        </p:nvSpPr>
        <p:spPr>
          <a:xfrm>
            <a:off x="8405229" y="6241431"/>
            <a:ext cx="1203970" cy="307777"/>
          </a:xfrm>
          <a:prstGeom prst="rect">
            <a:avLst/>
          </a:prstGeom>
          <a:noFill/>
        </p:spPr>
        <p:txBody>
          <a:bodyPr wrap="square" rtlCol="0">
            <a:spAutoFit/>
          </a:bodyPr>
          <a:lstStyle/>
          <a:p>
            <a:r>
              <a:rPr lang="en-GB" sz="1400" b="1" dirty="0">
                <a:solidFill>
                  <a:srgbClr val="D9A302"/>
                </a:solidFill>
                <a:cs typeface="Ink Free" panose="020F0502020204030204" pitchFamily="34" charset="0"/>
              </a:rPr>
              <a:t>Concern</a:t>
            </a:r>
          </a:p>
        </p:txBody>
      </p:sp>
      <p:sp>
        <p:nvSpPr>
          <p:cNvPr id="50" name="Rounded Rectangle 49">
            <a:extLst>
              <a:ext uri="{FF2B5EF4-FFF2-40B4-BE49-F238E27FC236}">
                <a16:creationId xmlns:a16="http://schemas.microsoft.com/office/drawing/2014/main" id="{686B1A30-C435-CC42-99AD-13577EBA4A41}"/>
              </a:ext>
            </a:extLst>
          </p:cNvPr>
          <p:cNvSpPr/>
          <p:nvPr/>
        </p:nvSpPr>
        <p:spPr>
          <a:xfrm>
            <a:off x="4167153" y="678121"/>
            <a:ext cx="2946975" cy="179159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ight Arrow 51">
            <a:extLst>
              <a:ext uri="{FF2B5EF4-FFF2-40B4-BE49-F238E27FC236}">
                <a16:creationId xmlns:a16="http://schemas.microsoft.com/office/drawing/2014/main" id="{EA5DEB92-F379-0747-A819-7F8CF49F27FF}"/>
              </a:ext>
            </a:extLst>
          </p:cNvPr>
          <p:cNvSpPr/>
          <p:nvPr/>
        </p:nvSpPr>
        <p:spPr>
          <a:xfrm rot="5400000">
            <a:off x="4805193" y="1571440"/>
            <a:ext cx="1024665"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Rounded Rectangle 53">
            <a:extLst>
              <a:ext uri="{FF2B5EF4-FFF2-40B4-BE49-F238E27FC236}">
                <a16:creationId xmlns:a16="http://schemas.microsoft.com/office/drawing/2014/main" id="{B3494AB1-5B9A-374E-91DF-4BFEE19A2F88}"/>
              </a:ext>
            </a:extLst>
          </p:cNvPr>
          <p:cNvSpPr/>
          <p:nvPr/>
        </p:nvSpPr>
        <p:spPr>
          <a:xfrm>
            <a:off x="304535" y="4064000"/>
            <a:ext cx="3315961" cy="2640026"/>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ounded Rectangle 54">
            <a:extLst>
              <a:ext uri="{FF2B5EF4-FFF2-40B4-BE49-F238E27FC236}">
                <a16:creationId xmlns:a16="http://schemas.microsoft.com/office/drawing/2014/main" id="{D926BCE1-5F99-B540-B9A9-C0044EC2C6FA}"/>
              </a:ext>
            </a:extLst>
          </p:cNvPr>
          <p:cNvSpPr/>
          <p:nvPr/>
        </p:nvSpPr>
        <p:spPr>
          <a:xfrm>
            <a:off x="3880810" y="4646688"/>
            <a:ext cx="2822228" cy="2057338"/>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ight Arrow 57">
            <a:extLst>
              <a:ext uri="{FF2B5EF4-FFF2-40B4-BE49-F238E27FC236}">
                <a16:creationId xmlns:a16="http://schemas.microsoft.com/office/drawing/2014/main" id="{27D6C9C0-E2AE-4443-AD1F-4F3834ADC3A7}"/>
              </a:ext>
            </a:extLst>
          </p:cNvPr>
          <p:cNvSpPr/>
          <p:nvPr/>
        </p:nvSpPr>
        <p:spPr>
          <a:xfrm rot="21269907">
            <a:off x="2424393" y="3677899"/>
            <a:ext cx="1397131"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ight Arrow 58">
            <a:extLst>
              <a:ext uri="{FF2B5EF4-FFF2-40B4-BE49-F238E27FC236}">
                <a16:creationId xmlns:a16="http://schemas.microsoft.com/office/drawing/2014/main" id="{4F3453F3-966A-6B44-8177-07BEDCB9D2B1}"/>
              </a:ext>
            </a:extLst>
          </p:cNvPr>
          <p:cNvSpPr/>
          <p:nvPr/>
        </p:nvSpPr>
        <p:spPr>
          <a:xfrm rot="16200000">
            <a:off x="5977742" y="3680792"/>
            <a:ext cx="1083183"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TextBox 59">
            <a:extLst>
              <a:ext uri="{FF2B5EF4-FFF2-40B4-BE49-F238E27FC236}">
                <a16:creationId xmlns:a16="http://schemas.microsoft.com/office/drawing/2014/main" id="{BFF8E659-63CF-8D46-AEB6-6631538CCD15}"/>
              </a:ext>
            </a:extLst>
          </p:cNvPr>
          <p:cNvSpPr txBox="1"/>
          <p:nvPr/>
        </p:nvSpPr>
        <p:spPr>
          <a:xfrm>
            <a:off x="456172" y="4429665"/>
            <a:ext cx="1792648" cy="307777"/>
          </a:xfrm>
          <a:prstGeom prst="rect">
            <a:avLst/>
          </a:prstGeom>
          <a:noFill/>
        </p:spPr>
        <p:txBody>
          <a:bodyPr wrap="square" rtlCol="0">
            <a:spAutoFit/>
          </a:bodyPr>
          <a:lstStyle/>
          <a:p>
            <a:r>
              <a:rPr lang="en-GB" sz="1400" dirty="0">
                <a:latin typeface="Ink Free" panose="020F0502020204030204" pitchFamily="34" charset="0"/>
              </a:rPr>
              <a:t>e.g. Cambridge, UCL</a:t>
            </a:r>
            <a:endParaRPr lang="en-GB" sz="1400" dirty="0"/>
          </a:p>
        </p:txBody>
      </p:sp>
      <p:sp>
        <p:nvSpPr>
          <p:cNvPr id="61" name="TextBox 60">
            <a:extLst>
              <a:ext uri="{FF2B5EF4-FFF2-40B4-BE49-F238E27FC236}">
                <a16:creationId xmlns:a16="http://schemas.microsoft.com/office/drawing/2014/main" id="{8967239B-7616-214F-9BD6-CD41658515AA}"/>
              </a:ext>
            </a:extLst>
          </p:cNvPr>
          <p:cNvSpPr txBox="1"/>
          <p:nvPr/>
        </p:nvSpPr>
        <p:spPr>
          <a:xfrm>
            <a:off x="9194252" y="1758908"/>
            <a:ext cx="2545827"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cs typeface="Ink Free" panose="020F0502020204030204" pitchFamily="34" charset="0"/>
              </a:rPr>
              <a:t>Change to ‘Tool’ or process that might result from </a:t>
            </a:r>
            <a:r>
              <a:rPr lang="en-GB" sz="1200" b="1" u="sng" dirty="0">
                <a:latin typeface="Ink Free" panose="020F0502020204030204" pitchFamily="34" charset="0"/>
                <a:cs typeface="Ink Free" panose="020F0502020204030204" pitchFamily="34" charset="0"/>
              </a:rPr>
              <a:t>this project in particular.</a:t>
            </a:r>
          </a:p>
        </p:txBody>
      </p:sp>
      <p:sp>
        <p:nvSpPr>
          <p:cNvPr id="62" name="TextBox 61">
            <a:extLst>
              <a:ext uri="{FF2B5EF4-FFF2-40B4-BE49-F238E27FC236}">
                <a16:creationId xmlns:a16="http://schemas.microsoft.com/office/drawing/2014/main" id="{A7EF4222-7294-7144-BA34-50473FD87656}"/>
              </a:ext>
            </a:extLst>
          </p:cNvPr>
          <p:cNvSpPr txBox="1"/>
          <p:nvPr/>
        </p:nvSpPr>
        <p:spPr>
          <a:xfrm>
            <a:off x="9523977" y="4100339"/>
            <a:ext cx="2332279"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A concern others this organisation has relating to </a:t>
            </a:r>
            <a:r>
              <a:rPr lang="en-GB" sz="1200" b="1" u="sng" dirty="0">
                <a:solidFill>
                  <a:srgbClr val="D9A302"/>
                </a:solidFill>
                <a:latin typeface="Ink Free" panose="020F0502020204030204" pitchFamily="34" charset="0"/>
                <a:cs typeface="Ink Free" panose="020F0502020204030204" pitchFamily="34" charset="0"/>
              </a:rPr>
              <a:t>this project</a:t>
            </a:r>
            <a:r>
              <a:rPr lang="en-GB" sz="1200" b="1" dirty="0">
                <a:solidFill>
                  <a:srgbClr val="D9A302"/>
                </a:solidFill>
                <a:latin typeface="Ink Free" panose="020F0502020204030204" pitchFamily="34" charset="0"/>
                <a:cs typeface="Ink Free" panose="020F0502020204030204" pitchFamily="34" charset="0"/>
              </a:rPr>
              <a:t>.</a:t>
            </a:r>
          </a:p>
        </p:txBody>
      </p:sp>
      <p:sp>
        <p:nvSpPr>
          <p:cNvPr id="64" name="TextBox 63">
            <a:extLst>
              <a:ext uri="{FF2B5EF4-FFF2-40B4-BE49-F238E27FC236}">
                <a16:creationId xmlns:a16="http://schemas.microsoft.com/office/drawing/2014/main" id="{663DC890-E596-2249-BD93-59A9A17A5EE5}"/>
              </a:ext>
            </a:extLst>
          </p:cNvPr>
          <p:cNvSpPr txBox="1"/>
          <p:nvPr/>
        </p:nvSpPr>
        <p:spPr>
          <a:xfrm>
            <a:off x="355507" y="1760284"/>
            <a:ext cx="2197268"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cs typeface="Ink Free" panose="020F0502020204030204" pitchFamily="34" charset="0"/>
              </a:rPr>
              <a:t>E.g. improved regulatory tool, related to </a:t>
            </a:r>
            <a:r>
              <a:rPr lang="en-GB" sz="1200" b="1" u="sng" dirty="0">
                <a:latin typeface="Ink Free" panose="020F0502020204030204" pitchFamily="34" charset="0"/>
                <a:cs typeface="Ink Free" panose="020F0502020204030204" pitchFamily="34" charset="0"/>
              </a:rPr>
              <a:t>this project</a:t>
            </a:r>
          </a:p>
        </p:txBody>
      </p:sp>
      <p:sp>
        <p:nvSpPr>
          <p:cNvPr id="65" name="TextBox 64">
            <a:extLst>
              <a:ext uri="{FF2B5EF4-FFF2-40B4-BE49-F238E27FC236}">
                <a16:creationId xmlns:a16="http://schemas.microsoft.com/office/drawing/2014/main" id="{7C6F7740-7078-1D4A-9A44-27D4DA86F017}"/>
              </a:ext>
            </a:extLst>
          </p:cNvPr>
          <p:cNvSpPr txBox="1"/>
          <p:nvPr/>
        </p:nvSpPr>
        <p:spPr>
          <a:xfrm>
            <a:off x="2877525" y="2460587"/>
            <a:ext cx="1175622"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 Modelling of implications</a:t>
            </a:r>
          </a:p>
        </p:txBody>
      </p:sp>
      <p:sp>
        <p:nvSpPr>
          <p:cNvPr id="66" name="TextBox 65">
            <a:extLst>
              <a:ext uri="{FF2B5EF4-FFF2-40B4-BE49-F238E27FC236}">
                <a16:creationId xmlns:a16="http://schemas.microsoft.com/office/drawing/2014/main" id="{594F13FB-6559-954E-9C35-C892A9F8432A}"/>
              </a:ext>
            </a:extLst>
          </p:cNvPr>
          <p:cNvSpPr txBox="1"/>
          <p:nvPr/>
        </p:nvSpPr>
        <p:spPr>
          <a:xfrm>
            <a:off x="4698045" y="2317078"/>
            <a:ext cx="1445125"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Risk modelling</a:t>
            </a:r>
          </a:p>
        </p:txBody>
      </p:sp>
      <p:sp>
        <p:nvSpPr>
          <p:cNvPr id="68" name="TextBox 67">
            <a:extLst>
              <a:ext uri="{FF2B5EF4-FFF2-40B4-BE49-F238E27FC236}">
                <a16:creationId xmlns:a16="http://schemas.microsoft.com/office/drawing/2014/main" id="{5FD0A99F-A013-B24B-B7BA-8DB071FFEA02}"/>
              </a:ext>
            </a:extLst>
          </p:cNvPr>
          <p:cNvSpPr txBox="1"/>
          <p:nvPr/>
        </p:nvSpPr>
        <p:spPr>
          <a:xfrm>
            <a:off x="2572403" y="4392092"/>
            <a:ext cx="1445125"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Scientific expertise</a:t>
            </a:r>
          </a:p>
        </p:txBody>
      </p:sp>
      <p:sp>
        <p:nvSpPr>
          <p:cNvPr id="69" name="TextBox 68">
            <a:extLst>
              <a:ext uri="{FF2B5EF4-FFF2-40B4-BE49-F238E27FC236}">
                <a16:creationId xmlns:a16="http://schemas.microsoft.com/office/drawing/2014/main" id="{09A306C9-95C8-9E44-9C6D-4373C1CDEC83}"/>
              </a:ext>
            </a:extLst>
          </p:cNvPr>
          <p:cNvSpPr txBox="1"/>
          <p:nvPr/>
        </p:nvSpPr>
        <p:spPr>
          <a:xfrm>
            <a:off x="4239838" y="1061347"/>
            <a:ext cx="1903332"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cs typeface="Ink Free" panose="020F0502020204030204" pitchFamily="34" charset="0"/>
              </a:rPr>
              <a:t>‘Insertion point’ for environmental science</a:t>
            </a:r>
          </a:p>
          <a:p>
            <a:endParaRPr lang="en-GB" sz="1200" b="1" dirty="0">
              <a:latin typeface="Ink Free" panose="020F0502020204030204" pitchFamily="34" charset="0"/>
              <a:cs typeface="Ink Free" panose="020F0502020204030204" pitchFamily="34" charset="0"/>
            </a:endParaRPr>
          </a:p>
        </p:txBody>
      </p:sp>
      <p:sp>
        <p:nvSpPr>
          <p:cNvPr id="70" name="TextBox 69">
            <a:extLst>
              <a:ext uri="{FF2B5EF4-FFF2-40B4-BE49-F238E27FC236}">
                <a16:creationId xmlns:a16="http://schemas.microsoft.com/office/drawing/2014/main" id="{C55E0E55-4601-D343-9EB8-4E80A398C3D3}"/>
              </a:ext>
            </a:extLst>
          </p:cNvPr>
          <p:cNvSpPr txBox="1"/>
          <p:nvPr/>
        </p:nvSpPr>
        <p:spPr>
          <a:xfrm>
            <a:off x="345940" y="2534022"/>
            <a:ext cx="2243933"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Motivation for being involved in </a:t>
            </a:r>
            <a:r>
              <a:rPr lang="en-GB" sz="1200" b="1" u="sng" dirty="0">
                <a:solidFill>
                  <a:schemeClr val="accent6">
                    <a:lumMod val="75000"/>
                  </a:schemeClr>
                </a:solidFill>
                <a:latin typeface="Ink Free" panose="020F0502020204030204" pitchFamily="34" charset="0"/>
                <a:cs typeface="Ink Free" panose="020F0502020204030204" pitchFamily="34" charset="0"/>
              </a:rPr>
              <a:t>this project</a:t>
            </a:r>
            <a:endParaRPr lang="en-GB" sz="1200" b="1" dirty="0">
              <a:solidFill>
                <a:schemeClr val="accent6">
                  <a:lumMod val="75000"/>
                </a:schemeClr>
              </a:solidFill>
              <a:latin typeface="Ink Free" panose="020F0502020204030204" pitchFamily="34" charset="0"/>
              <a:cs typeface="Ink Free" panose="020F0502020204030204" pitchFamily="34" charset="0"/>
            </a:endParaRPr>
          </a:p>
        </p:txBody>
      </p:sp>
      <p:sp>
        <p:nvSpPr>
          <p:cNvPr id="72" name="TextBox 71">
            <a:extLst>
              <a:ext uri="{FF2B5EF4-FFF2-40B4-BE49-F238E27FC236}">
                <a16:creationId xmlns:a16="http://schemas.microsoft.com/office/drawing/2014/main" id="{27A91028-8977-1C4B-904A-63AD2F519CE4}"/>
              </a:ext>
            </a:extLst>
          </p:cNvPr>
          <p:cNvSpPr txBox="1"/>
          <p:nvPr/>
        </p:nvSpPr>
        <p:spPr>
          <a:xfrm>
            <a:off x="1638969" y="153974"/>
            <a:ext cx="10185476" cy="461665"/>
          </a:xfrm>
          <a:prstGeom prst="rect">
            <a:avLst/>
          </a:prstGeom>
          <a:noFill/>
        </p:spPr>
        <p:txBody>
          <a:bodyPr wrap="square" rtlCol="0">
            <a:spAutoFit/>
          </a:bodyPr>
          <a:lstStyle/>
          <a:p>
            <a:r>
              <a:rPr lang="en-GB" sz="2400" b="1" dirty="0"/>
              <a:t>PROJECT LANDSCAPE: </a:t>
            </a:r>
            <a:r>
              <a:rPr lang="en-GB" sz="2400" dirty="0">
                <a:latin typeface="Ink Free" panose="020F0502020204030204" pitchFamily="34" charset="0"/>
                <a:cs typeface="Ink Free" panose="020F0502020204030204" pitchFamily="34" charset="0"/>
              </a:rPr>
              <a:t>For a specific, targeted project!</a:t>
            </a:r>
          </a:p>
        </p:txBody>
      </p:sp>
      <p:sp>
        <p:nvSpPr>
          <p:cNvPr id="75" name="TextBox 74">
            <a:extLst>
              <a:ext uri="{FF2B5EF4-FFF2-40B4-BE49-F238E27FC236}">
                <a16:creationId xmlns:a16="http://schemas.microsoft.com/office/drawing/2014/main" id="{CA99CEB0-D022-0644-9376-1B2B3BC4158D}"/>
              </a:ext>
            </a:extLst>
          </p:cNvPr>
          <p:cNvSpPr txBox="1"/>
          <p:nvPr/>
        </p:nvSpPr>
        <p:spPr>
          <a:xfrm>
            <a:off x="6384470" y="2548242"/>
            <a:ext cx="2484571"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A concern others might have </a:t>
            </a:r>
            <a:r>
              <a:rPr lang="en-GB" sz="1200" b="1" dirty="0" err="1">
                <a:solidFill>
                  <a:srgbClr val="D9A302"/>
                </a:solidFill>
                <a:latin typeface="Ink Free" panose="020F0502020204030204" pitchFamily="34" charset="0"/>
                <a:cs typeface="Ink Free" panose="020F0502020204030204" pitchFamily="34" charset="0"/>
              </a:rPr>
              <a:t>w.r.t</a:t>
            </a:r>
            <a:r>
              <a:rPr lang="en-GB" sz="1200" b="1" dirty="0">
                <a:solidFill>
                  <a:srgbClr val="D9A302"/>
                </a:solidFill>
                <a:latin typeface="Ink Free" panose="020F0502020204030204" pitchFamily="34" charset="0"/>
                <a:cs typeface="Ink Free" panose="020F0502020204030204" pitchFamily="34" charset="0"/>
              </a:rPr>
              <a:t> this organisation</a:t>
            </a:r>
          </a:p>
        </p:txBody>
      </p:sp>
      <p:sp>
        <p:nvSpPr>
          <p:cNvPr id="76" name="TextBox 75">
            <a:extLst>
              <a:ext uri="{FF2B5EF4-FFF2-40B4-BE49-F238E27FC236}">
                <a16:creationId xmlns:a16="http://schemas.microsoft.com/office/drawing/2014/main" id="{42678D0E-3A13-1C4D-ADF3-AACC5AA4F93C}"/>
              </a:ext>
            </a:extLst>
          </p:cNvPr>
          <p:cNvSpPr txBox="1"/>
          <p:nvPr/>
        </p:nvSpPr>
        <p:spPr>
          <a:xfrm>
            <a:off x="322626" y="4787368"/>
            <a:ext cx="2243933"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E.g. explain an interesting phenomenon</a:t>
            </a:r>
          </a:p>
        </p:txBody>
      </p:sp>
      <p:sp>
        <p:nvSpPr>
          <p:cNvPr id="77" name="TextBox 76">
            <a:extLst>
              <a:ext uri="{FF2B5EF4-FFF2-40B4-BE49-F238E27FC236}">
                <a16:creationId xmlns:a16="http://schemas.microsoft.com/office/drawing/2014/main" id="{5722D4C8-A3EF-9247-B425-901D29C958FB}"/>
              </a:ext>
            </a:extLst>
          </p:cNvPr>
          <p:cNvSpPr txBox="1"/>
          <p:nvPr/>
        </p:nvSpPr>
        <p:spPr>
          <a:xfrm>
            <a:off x="1093709" y="5605403"/>
            <a:ext cx="2422356"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rPr>
              <a:t>E.g. ‘Time’, if no research focus</a:t>
            </a:r>
            <a:endParaRPr lang="en-GB" sz="1200" b="1" dirty="0">
              <a:solidFill>
                <a:schemeClr val="accent1">
                  <a:lumMod val="75000"/>
                </a:schemeClr>
              </a:solidFill>
            </a:endParaRPr>
          </a:p>
        </p:txBody>
      </p:sp>
      <p:sp>
        <p:nvSpPr>
          <p:cNvPr id="71" name="TextBox 70">
            <a:extLst>
              <a:ext uri="{FF2B5EF4-FFF2-40B4-BE49-F238E27FC236}">
                <a16:creationId xmlns:a16="http://schemas.microsoft.com/office/drawing/2014/main" id="{DED6E6CD-8430-4248-9103-23D0703D2E74}"/>
              </a:ext>
            </a:extLst>
          </p:cNvPr>
          <p:cNvSpPr txBox="1"/>
          <p:nvPr/>
        </p:nvSpPr>
        <p:spPr>
          <a:xfrm>
            <a:off x="9583176" y="3024082"/>
            <a:ext cx="2302236"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cs typeface="Ink Free" panose="020F0502020204030204" pitchFamily="34" charset="0"/>
              </a:rPr>
              <a:t>A barrier to this organisation contributing something that might be useful to </a:t>
            </a:r>
            <a:r>
              <a:rPr lang="en-GB" sz="1200" b="1" u="sng" dirty="0">
                <a:solidFill>
                  <a:srgbClr val="C00000"/>
                </a:solidFill>
                <a:latin typeface="Ink Free" panose="020F0502020204030204" pitchFamily="34" charset="0"/>
                <a:cs typeface="Ink Free" panose="020F0502020204030204" pitchFamily="34" charset="0"/>
              </a:rPr>
              <a:t>this project</a:t>
            </a:r>
            <a:r>
              <a:rPr lang="en-GB" sz="1200" b="1" dirty="0">
                <a:solidFill>
                  <a:srgbClr val="C00000"/>
                </a:solidFill>
                <a:latin typeface="Ink Free" panose="020F0502020204030204" pitchFamily="34" charset="0"/>
                <a:cs typeface="Ink Free" panose="020F0502020204030204" pitchFamily="34" charset="0"/>
              </a:rPr>
              <a:t> </a:t>
            </a:r>
          </a:p>
        </p:txBody>
      </p:sp>
      <p:sp>
        <p:nvSpPr>
          <p:cNvPr id="82" name="Rounded Rectangle 81">
            <a:extLst>
              <a:ext uri="{FF2B5EF4-FFF2-40B4-BE49-F238E27FC236}">
                <a16:creationId xmlns:a16="http://schemas.microsoft.com/office/drawing/2014/main" id="{0931CBDC-3B9E-D841-9140-F6B0AC06F4E1}"/>
              </a:ext>
            </a:extLst>
          </p:cNvPr>
          <p:cNvSpPr/>
          <p:nvPr/>
        </p:nvSpPr>
        <p:spPr>
          <a:xfrm>
            <a:off x="7234014" y="703643"/>
            <a:ext cx="1806309" cy="179159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84">
            <a:extLst>
              <a:ext uri="{FF2B5EF4-FFF2-40B4-BE49-F238E27FC236}">
                <a16:creationId xmlns:a16="http://schemas.microsoft.com/office/drawing/2014/main" id="{DBB27818-DCD4-EE4E-B708-84625430F607}"/>
              </a:ext>
            </a:extLst>
          </p:cNvPr>
          <p:cNvSpPr txBox="1"/>
          <p:nvPr/>
        </p:nvSpPr>
        <p:spPr>
          <a:xfrm>
            <a:off x="4204028" y="1666783"/>
            <a:ext cx="2328500"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cs typeface="Ink Free" panose="020F0502020204030204" pitchFamily="34" charset="0"/>
              </a:rPr>
              <a:t>Permission to use model / data</a:t>
            </a:r>
          </a:p>
        </p:txBody>
      </p:sp>
      <p:cxnSp>
        <p:nvCxnSpPr>
          <p:cNvPr id="86" name="Straight Connector 85">
            <a:extLst>
              <a:ext uri="{FF2B5EF4-FFF2-40B4-BE49-F238E27FC236}">
                <a16:creationId xmlns:a16="http://schemas.microsoft.com/office/drawing/2014/main" id="{7D0F16FB-3A53-234A-905B-5BBA389F7FFD}"/>
              </a:ext>
            </a:extLst>
          </p:cNvPr>
          <p:cNvCxnSpPr>
            <a:cxnSpLocks/>
          </p:cNvCxnSpPr>
          <p:nvPr/>
        </p:nvCxnSpPr>
        <p:spPr>
          <a:xfrm>
            <a:off x="4472544" y="1937255"/>
            <a:ext cx="1652976" cy="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088B618A-45F1-474C-A9F5-BAA1C0B4CEC6}"/>
              </a:ext>
            </a:extLst>
          </p:cNvPr>
          <p:cNvSpPr txBox="1"/>
          <p:nvPr/>
        </p:nvSpPr>
        <p:spPr>
          <a:xfrm>
            <a:off x="5902010" y="1104494"/>
            <a:ext cx="1253854"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6">
                    <a:lumMod val="75000"/>
                  </a:schemeClr>
                </a:solidFill>
                <a:latin typeface="Ink Free" panose="020F0502020204030204" pitchFamily="34" charset="0"/>
                <a:cs typeface="Ink Free" panose="020F0502020204030204" pitchFamily="34" charset="0"/>
              </a:rPr>
              <a:t>E.g. Improved client offering</a:t>
            </a:r>
          </a:p>
          <a:p>
            <a:pPr marL="101600" indent="-101600">
              <a:buFont typeface="Arial" panose="020B0604020202020204" pitchFamily="34" charset="0"/>
              <a:buChar char="•"/>
            </a:pPr>
            <a:endParaRPr lang="en-GB" sz="1200" b="1" dirty="0">
              <a:solidFill>
                <a:schemeClr val="accent6">
                  <a:lumMod val="75000"/>
                </a:schemeClr>
              </a:solidFill>
              <a:latin typeface="Ink Free" panose="020F0502020204030204" pitchFamily="34" charset="0"/>
              <a:cs typeface="Ink Free" panose="020F0502020204030204" pitchFamily="34" charset="0"/>
            </a:endParaRPr>
          </a:p>
        </p:txBody>
      </p:sp>
      <p:sp>
        <p:nvSpPr>
          <p:cNvPr id="89" name="TextBox 88">
            <a:extLst>
              <a:ext uri="{FF2B5EF4-FFF2-40B4-BE49-F238E27FC236}">
                <a16:creationId xmlns:a16="http://schemas.microsoft.com/office/drawing/2014/main" id="{244A742B-8A73-AA45-ACB0-1EF0474BE3B2}"/>
              </a:ext>
            </a:extLst>
          </p:cNvPr>
          <p:cNvSpPr txBox="1"/>
          <p:nvPr/>
        </p:nvSpPr>
        <p:spPr>
          <a:xfrm>
            <a:off x="456172" y="5328404"/>
            <a:ext cx="2680476"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E.g. journal publication</a:t>
            </a:r>
          </a:p>
        </p:txBody>
      </p:sp>
      <p:sp>
        <p:nvSpPr>
          <p:cNvPr id="90" name="TextBox 89">
            <a:extLst>
              <a:ext uri="{FF2B5EF4-FFF2-40B4-BE49-F238E27FC236}">
                <a16:creationId xmlns:a16="http://schemas.microsoft.com/office/drawing/2014/main" id="{777665F3-5F8D-E349-B3EF-C280DCEB80BE}"/>
              </a:ext>
            </a:extLst>
          </p:cNvPr>
          <p:cNvSpPr txBox="1"/>
          <p:nvPr/>
        </p:nvSpPr>
        <p:spPr>
          <a:xfrm>
            <a:off x="7290530" y="782473"/>
            <a:ext cx="1764372" cy="830997"/>
          </a:xfrm>
          <a:prstGeom prst="rect">
            <a:avLst/>
          </a:prstGeom>
          <a:noFill/>
        </p:spPr>
        <p:txBody>
          <a:bodyPr wrap="square" rtlCol="0">
            <a:spAutoFit/>
          </a:bodyPr>
          <a:lstStyle/>
          <a:p>
            <a:r>
              <a:rPr lang="en-GB" sz="2400" b="1" dirty="0"/>
              <a:t>Stakeholder #3</a:t>
            </a:r>
          </a:p>
        </p:txBody>
      </p:sp>
      <p:sp>
        <p:nvSpPr>
          <p:cNvPr id="63" name="TextBox 62">
            <a:extLst>
              <a:ext uri="{FF2B5EF4-FFF2-40B4-BE49-F238E27FC236}">
                <a16:creationId xmlns:a16="http://schemas.microsoft.com/office/drawing/2014/main" id="{38BA65FC-AFB4-E340-AB07-B92361318C96}"/>
              </a:ext>
            </a:extLst>
          </p:cNvPr>
          <p:cNvSpPr txBox="1"/>
          <p:nvPr/>
        </p:nvSpPr>
        <p:spPr>
          <a:xfrm>
            <a:off x="8964252" y="126265"/>
            <a:ext cx="3301948" cy="646331"/>
          </a:xfrm>
          <a:prstGeom prst="rect">
            <a:avLst/>
          </a:prstGeom>
          <a:noFill/>
        </p:spPr>
        <p:txBody>
          <a:bodyPr wrap="square" rtlCol="0">
            <a:spAutoFit/>
          </a:bodyPr>
          <a:lstStyle/>
          <a:p>
            <a:r>
              <a:rPr lang="en-GB" sz="1200" b="1" dirty="0">
                <a:latin typeface="Ink Free" panose="020F0502020204030204" pitchFamily="34" charset="0"/>
                <a:cs typeface="Ink Free" panose="020F0502020204030204" pitchFamily="34" charset="0"/>
              </a:rPr>
              <a:t>(This is considering the day-to-day ‘nuts &amp; blots’ of a particular project that has been identified as being of interest)</a:t>
            </a:r>
          </a:p>
        </p:txBody>
      </p:sp>
    </p:spTree>
    <p:extLst>
      <p:ext uri="{BB962C8B-B14F-4D97-AF65-F5344CB8AC3E}">
        <p14:creationId xmlns:p14="http://schemas.microsoft.com/office/powerpoint/2010/main" val="20880176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text, application, email&#10;&#10;Description automatically generated">
            <a:extLst>
              <a:ext uri="{FF2B5EF4-FFF2-40B4-BE49-F238E27FC236}">
                <a16:creationId xmlns:a16="http://schemas.microsoft.com/office/drawing/2014/main" id="{42CA7FA5-1441-8147-B2BD-70F0B894206C}"/>
              </a:ext>
            </a:extLst>
          </p:cNvPr>
          <p:cNvPicPr>
            <a:picLocks noChangeAspect="1"/>
          </p:cNvPicPr>
          <p:nvPr/>
        </p:nvPicPr>
        <p:blipFill>
          <a:blip r:embed="rId3"/>
          <a:stretch>
            <a:fillRect/>
          </a:stretch>
        </p:blipFill>
        <p:spPr>
          <a:xfrm>
            <a:off x="510116" y="931333"/>
            <a:ext cx="9704789" cy="4995333"/>
          </a:xfrm>
          <a:prstGeom prst="rect">
            <a:avLst/>
          </a:prstGeom>
        </p:spPr>
      </p:pic>
      <p:sp>
        <p:nvSpPr>
          <p:cNvPr id="17" name="TextBox 16">
            <a:extLst>
              <a:ext uri="{FF2B5EF4-FFF2-40B4-BE49-F238E27FC236}">
                <a16:creationId xmlns:a16="http://schemas.microsoft.com/office/drawing/2014/main" id="{54AC8F02-FF9D-8448-83F2-E59C99CF82B8}"/>
              </a:ext>
            </a:extLst>
          </p:cNvPr>
          <p:cNvSpPr txBox="1"/>
          <p:nvPr/>
        </p:nvSpPr>
        <p:spPr>
          <a:xfrm>
            <a:off x="10214905" y="931333"/>
            <a:ext cx="2481148" cy="400110"/>
          </a:xfrm>
          <a:prstGeom prst="rect">
            <a:avLst/>
          </a:prstGeom>
          <a:noFill/>
        </p:spPr>
        <p:txBody>
          <a:bodyPr wrap="square" rtlCol="0">
            <a:spAutoFit/>
          </a:bodyPr>
          <a:lstStyle/>
          <a:p>
            <a:r>
              <a:rPr lang="en-US" sz="2000" b="1" dirty="0">
                <a:solidFill>
                  <a:srgbClr val="C00000"/>
                </a:solidFill>
              </a:rPr>
              <a:t>Broad/general</a:t>
            </a:r>
          </a:p>
        </p:txBody>
      </p:sp>
      <p:sp>
        <p:nvSpPr>
          <p:cNvPr id="18" name="TextBox 17">
            <a:extLst>
              <a:ext uri="{FF2B5EF4-FFF2-40B4-BE49-F238E27FC236}">
                <a16:creationId xmlns:a16="http://schemas.microsoft.com/office/drawing/2014/main" id="{5BE732D8-D8D5-2746-8E8D-EE62821AF943}"/>
              </a:ext>
            </a:extLst>
          </p:cNvPr>
          <p:cNvSpPr txBox="1"/>
          <p:nvPr/>
        </p:nvSpPr>
        <p:spPr>
          <a:xfrm>
            <a:off x="10149639" y="2008522"/>
            <a:ext cx="2187748" cy="400110"/>
          </a:xfrm>
          <a:prstGeom prst="rect">
            <a:avLst/>
          </a:prstGeom>
          <a:noFill/>
        </p:spPr>
        <p:txBody>
          <a:bodyPr wrap="square" rtlCol="0">
            <a:spAutoFit/>
          </a:bodyPr>
          <a:lstStyle/>
          <a:p>
            <a:r>
              <a:rPr lang="en-US" sz="2000" b="1" dirty="0">
                <a:solidFill>
                  <a:srgbClr val="C00000"/>
                </a:solidFill>
              </a:rPr>
              <a:t>Concrete/specific</a:t>
            </a:r>
          </a:p>
        </p:txBody>
      </p:sp>
      <p:cxnSp>
        <p:nvCxnSpPr>
          <p:cNvPr id="19" name="Straight Arrow Connector 18">
            <a:extLst>
              <a:ext uri="{FF2B5EF4-FFF2-40B4-BE49-F238E27FC236}">
                <a16:creationId xmlns:a16="http://schemas.microsoft.com/office/drawing/2014/main" id="{C045900D-15A5-4446-BB76-8CF88104F13A}"/>
              </a:ext>
            </a:extLst>
          </p:cNvPr>
          <p:cNvCxnSpPr>
            <a:cxnSpLocks/>
          </p:cNvCxnSpPr>
          <p:nvPr/>
        </p:nvCxnSpPr>
        <p:spPr>
          <a:xfrm>
            <a:off x="11048752" y="1388595"/>
            <a:ext cx="0" cy="67707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4195D66-512B-6E41-A550-63A14B046E8B}"/>
              </a:ext>
            </a:extLst>
          </p:cNvPr>
          <p:cNvSpPr/>
          <p:nvPr/>
        </p:nvSpPr>
        <p:spPr>
          <a:xfrm>
            <a:off x="510116" y="1686788"/>
            <a:ext cx="9330267" cy="125961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123681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2B202-DF70-314B-BF21-8234E8C5D8D8}"/>
              </a:ext>
            </a:extLst>
          </p:cNvPr>
          <p:cNvSpPr>
            <a:spLocks noGrp="1"/>
          </p:cNvSpPr>
          <p:nvPr>
            <p:ph type="title"/>
          </p:nvPr>
        </p:nvSpPr>
        <p:spPr>
          <a:xfrm>
            <a:off x="838200" y="238135"/>
            <a:ext cx="10515600" cy="783421"/>
          </a:xfrm>
        </p:spPr>
        <p:txBody>
          <a:bodyPr>
            <a:normAutofit/>
          </a:bodyPr>
          <a:lstStyle/>
          <a:p>
            <a:r>
              <a:rPr lang="en-US" sz="2800" b="1" dirty="0">
                <a:latin typeface="+mn-lt"/>
              </a:rPr>
              <a:t>MAP 3 – Actions into a multi-hazard risk framework </a:t>
            </a:r>
            <a:r>
              <a:rPr lang="en-US" sz="2800" b="1" dirty="0">
                <a:solidFill>
                  <a:srgbClr val="0070C0"/>
                </a:solidFill>
                <a:latin typeface="+mn-lt"/>
              </a:rPr>
              <a:t>[TASK 4]</a:t>
            </a:r>
            <a:endParaRPr lang="en-US" sz="2800" b="1" dirty="0">
              <a:highlight>
                <a:srgbClr val="FFFF00"/>
              </a:highlight>
              <a:latin typeface="+mn-lt"/>
            </a:endParaRPr>
          </a:p>
        </p:txBody>
      </p:sp>
      <p:sp>
        <p:nvSpPr>
          <p:cNvPr id="7" name="Content Placeholder 2">
            <a:extLst>
              <a:ext uri="{FF2B5EF4-FFF2-40B4-BE49-F238E27FC236}">
                <a16:creationId xmlns:a16="http://schemas.microsoft.com/office/drawing/2014/main" id="{55AA7B20-7093-9048-ACD9-D35B17C3F0FF}"/>
              </a:ext>
            </a:extLst>
          </p:cNvPr>
          <p:cNvSpPr txBox="1">
            <a:spLocks/>
          </p:cNvSpPr>
          <p:nvPr/>
        </p:nvSpPr>
        <p:spPr>
          <a:xfrm>
            <a:off x="177800" y="5149115"/>
            <a:ext cx="9289986" cy="170888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GB" sz="2400" b="1" dirty="0">
                <a:solidFill>
                  <a:schemeClr val="bg1">
                    <a:lumMod val="65000"/>
                  </a:schemeClr>
                </a:solidFill>
              </a:rPr>
              <a:t>Map 1 - Who are the </a:t>
            </a:r>
            <a:r>
              <a:rPr lang="en-GB" sz="2400" b="1" i="1" dirty="0">
                <a:solidFill>
                  <a:schemeClr val="bg1">
                    <a:lumMod val="65000"/>
                  </a:schemeClr>
                </a:solidFill>
              </a:rPr>
              <a:t>types </a:t>
            </a:r>
            <a:r>
              <a:rPr lang="en-GB" sz="2400" b="1" dirty="0">
                <a:solidFill>
                  <a:schemeClr val="bg1">
                    <a:lumMod val="65000"/>
                  </a:schemeClr>
                </a:solidFill>
              </a:rPr>
              <a:t>of people you need to involve? Why? And, what is their positionality?</a:t>
            </a:r>
          </a:p>
          <a:p>
            <a:pPr>
              <a:spcBef>
                <a:spcPts val="0"/>
              </a:spcBef>
            </a:pPr>
            <a:r>
              <a:rPr lang="en-GB" sz="2400" b="1" dirty="0">
                <a:solidFill>
                  <a:schemeClr val="bg1">
                    <a:lumMod val="65000"/>
                  </a:schemeClr>
                </a:solidFill>
              </a:rPr>
              <a:t>Map 2 - Who </a:t>
            </a:r>
            <a:r>
              <a:rPr lang="en-GB" sz="2400" b="1" i="1" dirty="0">
                <a:solidFill>
                  <a:schemeClr val="bg1">
                    <a:lumMod val="65000"/>
                  </a:schemeClr>
                </a:solidFill>
              </a:rPr>
              <a:t>specifically</a:t>
            </a:r>
            <a:r>
              <a:rPr lang="en-GB" sz="2400" b="1" dirty="0">
                <a:solidFill>
                  <a:schemeClr val="bg1">
                    <a:lumMod val="65000"/>
                  </a:schemeClr>
                </a:solidFill>
              </a:rPr>
              <a:t> would you intend to involve? Why? And, what is their positionality i.e. motivations, concerns etc ….? </a:t>
            </a:r>
          </a:p>
          <a:p>
            <a:pPr>
              <a:spcBef>
                <a:spcPts val="0"/>
              </a:spcBef>
            </a:pPr>
            <a:r>
              <a:rPr lang="en-GB" sz="2400" b="1" dirty="0"/>
              <a:t>Map 3 - How </a:t>
            </a:r>
            <a:r>
              <a:rPr lang="en-GB" sz="2400" b="1" i="1" dirty="0"/>
              <a:t>exactly </a:t>
            </a:r>
            <a:r>
              <a:rPr lang="en-GB" sz="2400" b="1" dirty="0"/>
              <a:t>are you going to make this project work?</a:t>
            </a:r>
            <a:endParaRPr lang="en-GB" sz="2400" dirty="0"/>
          </a:p>
          <a:p>
            <a:pPr marL="0" indent="0">
              <a:buFont typeface="Arial" panose="020B0604020202020204" pitchFamily="34" charset="0"/>
              <a:buNone/>
            </a:pPr>
            <a:endParaRPr lang="en-GB" dirty="0"/>
          </a:p>
          <a:p>
            <a:endParaRPr lang="en-GB" dirty="0"/>
          </a:p>
          <a:p>
            <a:endParaRPr lang="en-US" dirty="0"/>
          </a:p>
        </p:txBody>
      </p:sp>
      <p:sp>
        <p:nvSpPr>
          <p:cNvPr id="8" name="TextBox 7">
            <a:extLst>
              <a:ext uri="{FF2B5EF4-FFF2-40B4-BE49-F238E27FC236}">
                <a16:creationId xmlns:a16="http://schemas.microsoft.com/office/drawing/2014/main" id="{ECEC4045-E8EC-B54A-BAB3-5223168B7A2D}"/>
              </a:ext>
            </a:extLst>
          </p:cNvPr>
          <p:cNvSpPr txBox="1"/>
          <p:nvPr/>
        </p:nvSpPr>
        <p:spPr>
          <a:xfrm>
            <a:off x="9533052" y="5215630"/>
            <a:ext cx="2481148" cy="400110"/>
          </a:xfrm>
          <a:prstGeom prst="rect">
            <a:avLst/>
          </a:prstGeom>
          <a:noFill/>
        </p:spPr>
        <p:txBody>
          <a:bodyPr wrap="square" rtlCol="0">
            <a:spAutoFit/>
          </a:bodyPr>
          <a:lstStyle/>
          <a:p>
            <a:r>
              <a:rPr lang="en-US" sz="2000" b="1" dirty="0">
                <a:solidFill>
                  <a:srgbClr val="C00000"/>
                </a:solidFill>
              </a:rPr>
              <a:t>Broad/general</a:t>
            </a:r>
          </a:p>
        </p:txBody>
      </p:sp>
      <p:sp>
        <p:nvSpPr>
          <p:cNvPr id="9" name="TextBox 8">
            <a:extLst>
              <a:ext uri="{FF2B5EF4-FFF2-40B4-BE49-F238E27FC236}">
                <a16:creationId xmlns:a16="http://schemas.microsoft.com/office/drawing/2014/main" id="{E6822243-2C37-9E43-91D2-26955E1623A7}"/>
              </a:ext>
            </a:extLst>
          </p:cNvPr>
          <p:cNvSpPr txBox="1"/>
          <p:nvPr/>
        </p:nvSpPr>
        <p:spPr>
          <a:xfrm>
            <a:off x="9467786" y="6292819"/>
            <a:ext cx="2187748" cy="400110"/>
          </a:xfrm>
          <a:prstGeom prst="rect">
            <a:avLst/>
          </a:prstGeom>
          <a:noFill/>
        </p:spPr>
        <p:txBody>
          <a:bodyPr wrap="square" rtlCol="0">
            <a:spAutoFit/>
          </a:bodyPr>
          <a:lstStyle/>
          <a:p>
            <a:r>
              <a:rPr lang="en-US" sz="2000" b="1" dirty="0">
                <a:solidFill>
                  <a:srgbClr val="C00000"/>
                </a:solidFill>
              </a:rPr>
              <a:t>Concrete/specific</a:t>
            </a:r>
          </a:p>
        </p:txBody>
      </p:sp>
      <p:cxnSp>
        <p:nvCxnSpPr>
          <p:cNvPr id="10" name="Straight Arrow Connector 9">
            <a:extLst>
              <a:ext uri="{FF2B5EF4-FFF2-40B4-BE49-F238E27FC236}">
                <a16:creationId xmlns:a16="http://schemas.microsoft.com/office/drawing/2014/main" id="{B4E9A0B6-BEB3-F147-8B58-C5510E9B8E19}"/>
              </a:ext>
            </a:extLst>
          </p:cNvPr>
          <p:cNvCxnSpPr>
            <a:cxnSpLocks/>
          </p:cNvCxnSpPr>
          <p:nvPr/>
        </p:nvCxnSpPr>
        <p:spPr>
          <a:xfrm>
            <a:off x="10366899" y="5672892"/>
            <a:ext cx="0" cy="67707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15" descr="Diagram&#10;&#10;Description automatically generated">
            <a:extLst>
              <a:ext uri="{FF2B5EF4-FFF2-40B4-BE49-F238E27FC236}">
                <a16:creationId xmlns:a16="http://schemas.microsoft.com/office/drawing/2014/main" id="{AC8112A9-3F6F-D443-B576-AC6F43687F2F}"/>
              </a:ext>
            </a:extLst>
          </p:cNvPr>
          <p:cNvPicPr>
            <a:picLocks noChangeAspect="1"/>
          </p:cNvPicPr>
          <p:nvPr/>
        </p:nvPicPr>
        <p:blipFill>
          <a:blip r:embed="rId3"/>
          <a:stretch>
            <a:fillRect/>
          </a:stretch>
        </p:blipFill>
        <p:spPr>
          <a:xfrm>
            <a:off x="315615" y="1609010"/>
            <a:ext cx="8882903" cy="3313237"/>
          </a:xfrm>
          <a:prstGeom prst="rect">
            <a:avLst/>
          </a:prstGeom>
        </p:spPr>
      </p:pic>
      <p:sp>
        <p:nvSpPr>
          <p:cNvPr id="17" name="TextBox 16">
            <a:extLst>
              <a:ext uri="{FF2B5EF4-FFF2-40B4-BE49-F238E27FC236}">
                <a16:creationId xmlns:a16="http://schemas.microsoft.com/office/drawing/2014/main" id="{8ACACEF5-4BC6-4D4A-BB08-BED141347C97}"/>
              </a:ext>
            </a:extLst>
          </p:cNvPr>
          <p:cNvSpPr txBox="1"/>
          <p:nvPr/>
        </p:nvSpPr>
        <p:spPr>
          <a:xfrm>
            <a:off x="5896707" y="1236256"/>
            <a:ext cx="1424261" cy="461665"/>
          </a:xfrm>
          <a:prstGeom prst="rect">
            <a:avLst/>
          </a:prstGeom>
          <a:noFill/>
        </p:spPr>
        <p:txBody>
          <a:bodyPr wrap="square" rtlCol="0">
            <a:spAutoFit/>
          </a:bodyPr>
          <a:lstStyle/>
          <a:p>
            <a:r>
              <a:rPr lang="en-GB" sz="2400" b="1" dirty="0"/>
              <a:t>Hazard</a:t>
            </a:r>
          </a:p>
        </p:txBody>
      </p:sp>
      <p:sp>
        <p:nvSpPr>
          <p:cNvPr id="18" name="TextBox 17">
            <a:extLst>
              <a:ext uri="{FF2B5EF4-FFF2-40B4-BE49-F238E27FC236}">
                <a16:creationId xmlns:a16="http://schemas.microsoft.com/office/drawing/2014/main" id="{E55770D1-5DFD-9247-AC6F-9604859A93D1}"/>
              </a:ext>
            </a:extLst>
          </p:cNvPr>
          <p:cNvSpPr txBox="1"/>
          <p:nvPr/>
        </p:nvSpPr>
        <p:spPr>
          <a:xfrm>
            <a:off x="3040090" y="1241009"/>
            <a:ext cx="1424261" cy="461665"/>
          </a:xfrm>
          <a:prstGeom prst="rect">
            <a:avLst/>
          </a:prstGeom>
          <a:noFill/>
        </p:spPr>
        <p:txBody>
          <a:bodyPr wrap="square" rtlCol="0">
            <a:spAutoFit/>
          </a:bodyPr>
          <a:lstStyle/>
          <a:p>
            <a:r>
              <a:rPr lang="en-GB" sz="2400" b="1" dirty="0"/>
              <a:t>Climate</a:t>
            </a:r>
          </a:p>
        </p:txBody>
      </p:sp>
      <p:sp>
        <p:nvSpPr>
          <p:cNvPr id="19" name="TextBox 18">
            <a:extLst>
              <a:ext uri="{FF2B5EF4-FFF2-40B4-BE49-F238E27FC236}">
                <a16:creationId xmlns:a16="http://schemas.microsoft.com/office/drawing/2014/main" id="{9261FEAF-40B1-B84C-B16E-D921CC872400}"/>
              </a:ext>
            </a:extLst>
          </p:cNvPr>
          <p:cNvSpPr txBox="1"/>
          <p:nvPr/>
        </p:nvSpPr>
        <p:spPr>
          <a:xfrm>
            <a:off x="8438255" y="1233892"/>
            <a:ext cx="1757920" cy="461665"/>
          </a:xfrm>
          <a:prstGeom prst="rect">
            <a:avLst/>
          </a:prstGeom>
          <a:noFill/>
        </p:spPr>
        <p:txBody>
          <a:bodyPr wrap="square" rtlCol="0">
            <a:spAutoFit/>
          </a:bodyPr>
          <a:lstStyle/>
          <a:p>
            <a:r>
              <a:rPr lang="en-GB" sz="2400" b="1" dirty="0"/>
              <a:t>Risk/impact</a:t>
            </a:r>
          </a:p>
        </p:txBody>
      </p:sp>
      <p:sp>
        <p:nvSpPr>
          <p:cNvPr id="20" name="TextBox 19">
            <a:extLst>
              <a:ext uri="{FF2B5EF4-FFF2-40B4-BE49-F238E27FC236}">
                <a16:creationId xmlns:a16="http://schemas.microsoft.com/office/drawing/2014/main" id="{9AAC5812-EB36-D646-B9F8-931469728749}"/>
              </a:ext>
            </a:extLst>
          </p:cNvPr>
          <p:cNvSpPr txBox="1"/>
          <p:nvPr/>
        </p:nvSpPr>
        <p:spPr>
          <a:xfrm>
            <a:off x="10301736" y="1226516"/>
            <a:ext cx="1896280" cy="461665"/>
          </a:xfrm>
          <a:prstGeom prst="rect">
            <a:avLst/>
          </a:prstGeom>
          <a:noFill/>
        </p:spPr>
        <p:txBody>
          <a:bodyPr wrap="square" rtlCol="0">
            <a:spAutoFit/>
          </a:bodyPr>
          <a:lstStyle/>
          <a:p>
            <a:r>
              <a:rPr lang="en-GB" sz="2400" b="1" dirty="0"/>
              <a:t>Implications</a:t>
            </a:r>
          </a:p>
        </p:txBody>
      </p:sp>
      <p:sp>
        <p:nvSpPr>
          <p:cNvPr id="21" name="Rounded Rectangle 20">
            <a:extLst>
              <a:ext uri="{FF2B5EF4-FFF2-40B4-BE49-F238E27FC236}">
                <a16:creationId xmlns:a16="http://schemas.microsoft.com/office/drawing/2014/main" id="{56FDBF4D-7AA8-924E-A9DD-CE7615CE55F8}"/>
              </a:ext>
            </a:extLst>
          </p:cNvPr>
          <p:cNvSpPr/>
          <p:nvPr/>
        </p:nvSpPr>
        <p:spPr>
          <a:xfrm>
            <a:off x="9288163" y="1900517"/>
            <a:ext cx="2652824" cy="2868706"/>
          </a:xfrm>
          <a:prstGeom prst="roundRect">
            <a:avLst/>
          </a:prstGeom>
          <a:noFill/>
          <a:ln w="635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AE3BE537-9271-C341-A769-C7660B19AED2}"/>
              </a:ext>
            </a:extLst>
          </p:cNvPr>
          <p:cNvSpPr txBox="1"/>
          <p:nvPr/>
        </p:nvSpPr>
        <p:spPr>
          <a:xfrm>
            <a:off x="10137132" y="2711630"/>
            <a:ext cx="1272988" cy="1107996"/>
          </a:xfrm>
          <a:prstGeom prst="rect">
            <a:avLst/>
          </a:prstGeom>
          <a:noFill/>
        </p:spPr>
        <p:txBody>
          <a:bodyPr wrap="square" rtlCol="0">
            <a:spAutoFit/>
          </a:bodyPr>
          <a:lstStyle/>
          <a:p>
            <a:r>
              <a:rPr lang="en-US" sz="6600" dirty="0">
                <a:latin typeface="Chalkduster" panose="03050602040202020205" pitchFamily="66" charset="77"/>
              </a:rPr>
              <a:t>??</a:t>
            </a:r>
          </a:p>
        </p:txBody>
      </p:sp>
      <p:sp>
        <p:nvSpPr>
          <p:cNvPr id="23" name="TextBox 22">
            <a:extLst>
              <a:ext uri="{FF2B5EF4-FFF2-40B4-BE49-F238E27FC236}">
                <a16:creationId xmlns:a16="http://schemas.microsoft.com/office/drawing/2014/main" id="{42C762E3-B653-2147-B3A2-5AF399987E9E}"/>
              </a:ext>
            </a:extLst>
          </p:cNvPr>
          <p:cNvSpPr txBox="1"/>
          <p:nvPr/>
        </p:nvSpPr>
        <p:spPr>
          <a:xfrm>
            <a:off x="315615" y="2905780"/>
            <a:ext cx="1172526" cy="1169551"/>
          </a:xfrm>
          <a:prstGeom prst="rect">
            <a:avLst/>
          </a:prstGeom>
          <a:noFill/>
        </p:spPr>
        <p:txBody>
          <a:bodyPr wrap="square" rtlCol="0">
            <a:spAutoFit/>
          </a:bodyPr>
          <a:lstStyle/>
          <a:p>
            <a:r>
              <a:rPr lang="en-US" sz="1400" b="1" dirty="0"/>
              <a:t>Bevacqua et al (2021)</a:t>
            </a:r>
          </a:p>
          <a:p>
            <a:r>
              <a:rPr lang="en-US" sz="1400" dirty="0"/>
              <a:t>[Open access - Reference on last slide]</a:t>
            </a:r>
          </a:p>
        </p:txBody>
      </p:sp>
    </p:spTree>
    <p:extLst>
      <p:ext uri="{BB962C8B-B14F-4D97-AF65-F5344CB8AC3E}">
        <p14:creationId xmlns:p14="http://schemas.microsoft.com/office/powerpoint/2010/main" val="4369079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a:extLst>
              <a:ext uri="{FF2B5EF4-FFF2-40B4-BE49-F238E27FC236}">
                <a16:creationId xmlns:a16="http://schemas.microsoft.com/office/drawing/2014/main" id="{5F7356F3-CE25-3641-84AF-8752A432ECFD}"/>
              </a:ext>
            </a:extLst>
          </p:cNvPr>
          <p:cNvPicPr>
            <a:picLocks noChangeAspect="1"/>
          </p:cNvPicPr>
          <p:nvPr/>
        </p:nvPicPr>
        <p:blipFill>
          <a:blip r:embed="rId3"/>
          <a:stretch>
            <a:fillRect/>
          </a:stretch>
        </p:blipFill>
        <p:spPr>
          <a:xfrm>
            <a:off x="1995396" y="1581523"/>
            <a:ext cx="8559800" cy="4699000"/>
          </a:xfrm>
          <a:prstGeom prst="rect">
            <a:avLst/>
          </a:prstGeom>
        </p:spPr>
      </p:pic>
      <p:sp>
        <p:nvSpPr>
          <p:cNvPr id="12" name="TextBox 11">
            <a:extLst>
              <a:ext uri="{FF2B5EF4-FFF2-40B4-BE49-F238E27FC236}">
                <a16:creationId xmlns:a16="http://schemas.microsoft.com/office/drawing/2014/main" id="{7F0035C9-2F9C-8245-83F8-F8EEFA88747E}"/>
              </a:ext>
            </a:extLst>
          </p:cNvPr>
          <p:cNvSpPr txBox="1"/>
          <p:nvPr/>
        </p:nvSpPr>
        <p:spPr>
          <a:xfrm>
            <a:off x="2103585" y="1115105"/>
            <a:ext cx="1424261" cy="461665"/>
          </a:xfrm>
          <a:prstGeom prst="rect">
            <a:avLst/>
          </a:prstGeom>
          <a:noFill/>
        </p:spPr>
        <p:txBody>
          <a:bodyPr wrap="square" rtlCol="0">
            <a:spAutoFit/>
          </a:bodyPr>
          <a:lstStyle/>
          <a:p>
            <a:r>
              <a:rPr lang="en-GB" sz="2400" b="1" dirty="0"/>
              <a:t>Hazard</a:t>
            </a:r>
          </a:p>
        </p:txBody>
      </p:sp>
      <p:sp>
        <p:nvSpPr>
          <p:cNvPr id="13" name="TextBox 12">
            <a:extLst>
              <a:ext uri="{FF2B5EF4-FFF2-40B4-BE49-F238E27FC236}">
                <a16:creationId xmlns:a16="http://schemas.microsoft.com/office/drawing/2014/main" id="{47C223B6-5DED-FB44-9588-0058AD1BEC8F}"/>
              </a:ext>
            </a:extLst>
          </p:cNvPr>
          <p:cNvSpPr txBox="1"/>
          <p:nvPr/>
        </p:nvSpPr>
        <p:spPr>
          <a:xfrm>
            <a:off x="412372" y="1119858"/>
            <a:ext cx="1424261" cy="461665"/>
          </a:xfrm>
          <a:prstGeom prst="rect">
            <a:avLst/>
          </a:prstGeom>
          <a:noFill/>
        </p:spPr>
        <p:txBody>
          <a:bodyPr wrap="square" rtlCol="0">
            <a:spAutoFit/>
          </a:bodyPr>
          <a:lstStyle/>
          <a:p>
            <a:r>
              <a:rPr lang="en-GB" sz="2400" b="1" dirty="0"/>
              <a:t>Climate</a:t>
            </a:r>
          </a:p>
        </p:txBody>
      </p:sp>
      <p:sp>
        <p:nvSpPr>
          <p:cNvPr id="14" name="TextBox 13">
            <a:extLst>
              <a:ext uri="{FF2B5EF4-FFF2-40B4-BE49-F238E27FC236}">
                <a16:creationId xmlns:a16="http://schemas.microsoft.com/office/drawing/2014/main" id="{0741CA19-3439-DD47-A9B8-BA3F1554FD39}"/>
              </a:ext>
            </a:extLst>
          </p:cNvPr>
          <p:cNvSpPr txBox="1"/>
          <p:nvPr/>
        </p:nvSpPr>
        <p:spPr>
          <a:xfrm>
            <a:off x="4498614" y="764359"/>
            <a:ext cx="1757920" cy="461665"/>
          </a:xfrm>
          <a:prstGeom prst="rect">
            <a:avLst/>
          </a:prstGeom>
          <a:noFill/>
        </p:spPr>
        <p:txBody>
          <a:bodyPr wrap="square" rtlCol="0">
            <a:spAutoFit/>
          </a:bodyPr>
          <a:lstStyle/>
          <a:p>
            <a:r>
              <a:rPr lang="en-GB" sz="2400" b="1" dirty="0"/>
              <a:t>Risk/impact</a:t>
            </a:r>
          </a:p>
        </p:txBody>
      </p:sp>
      <p:sp>
        <p:nvSpPr>
          <p:cNvPr id="15" name="TextBox 14">
            <a:extLst>
              <a:ext uri="{FF2B5EF4-FFF2-40B4-BE49-F238E27FC236}">
                <a16:creationId xmlns:a16="http://schemas.microsoft.com/office/drawing/2014/main" id="{ED36BCE3-E98D-4842-AA3C-06AB41D4465A}"/>
              </a:ext>
            </a:extLst>
          </p:cNvPr>
          <p:cNvSpPr txBox="1"/>
          <p:nvPr/>
        </p:nvSpPr>
        <p:spPr>
          <a:xfrm>
            <a:off x="8519891" y="811325"/>
            <a:ext cx="1896280" cy="461665"/>
          </a:xfrm>
          <a:prstGeom prst="rect">
            <a:avLst/>
          </a:prstGeom>
          <a:noFill/>
        </p:spPr>
        <p:txBody>
          <a:bodyPr wrap="square" rtlCol="0">
            <a:spAutoFit/>
          </a:bodyPr>
          <a:lstStyle/>
          <a:p>
            <a:r>
              <a:rPr lang="en-GB" sz="2400" b="1" dirty="0"/>
              <a:t>Implications</a:t>
            </a:r>
          </a:p>
        </p:txBody>
      </p:sp>
      <p:sp>
        <p:nvSpPr>
          <p:cNvPr id="16" name="Rounded Rectangle 15">
            <a:extLst>
              <a:ext uri="{FF2B5EF4-FFF2-40B4-BE49-F238E27FC236}">
                <a16:creationId xmlns:a16="http://schemas.microsoft.com/office/drawing/2014/main" id="{F618E0A2-A064-6B46-81F9-BA25C6125C1F}"/>
              </a:ext>
            </a:extLst>
          </p:cNvPr>
          <p:cNvSpPr/>
          <p:nvPr/>
        </p:nvSpPr>
        <p:spPr>
          <a:xfrm>
            <a:off x="365154" y="2232218"/>
            <a:ext cx="1424261" cy="2868706"/>
          </a:xfrm>
          <a:prstGeom prst="roundRect">
            <a:avLst/>
          </a:prstGeom>
          <a:noFill/>
          <a:ln w="635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F1C4764-4C86-E149-A8D5-497B4309E71F}"/>
              </a:ext>
            </a:extLst>
          </p:cNvPr>
          <p:cNvSpPr txBox="1"/>
          <p:nvPr/>
        </p:nvSpPr>
        <p:spPr>
          <a:xfrm>
            <a:off x="495408" y="3112573"/>
            <a:ext cx="1341225" cy="1107996"/>
          </a:xfrm>
          <a:prstGeom prst="rect">
            <a:avLst/>
          </a:prstGeom>
          <a:noFill/>
        </p:spPr>
        <p:txBody>
          <a:bodyPr wrap="square" rtlCol="0">
            <a:spAutoFit/>
          </a:bodyPr>
          <a:lstStyle/>
          <a:p>
            <a:r>
              <a:rPr lang="en-US" sz="6600" dirty="0">
                <a:latin typeface="Chalkduster" panose="03050602040202020205" pitchFamily="66" charset="77"/>
              </a:rPr>
              <a:t>??</a:t>
            </a:r>
          </a:p>
        </p:txBody>
      </p:sp>
      <p:sp>
        <p:nvSpPr>
          <p:cNvPr id="18" name="TextBox 17">
            <a:extLst>
              <a:ext uri="{FF2B5EF4-FFF2-40B4-BE49-F238E27FC236}">
                <a16:creationId xmlns:a16="http://schemas.microsoft.com/office/drawing/2014/main" id="{790234A8-A018-9E4B-9844-3FE19EE0686C}"/>
              </a:ext>
            </a:extLst>
          </p:cNvPr>
          <p:cNvSpPr txBox="1"/>
          <p:nvPr/>
        </p:nvSpPr>
        <p:spPr>
          <a:xfrm>
            <a:off x="9765819" y="4500759"/>
            <a:ext cx="2211028" cy="830997"/>
          </a:xfrm>
          <a:prstGeom prst="rect">
            <a:avLst/>
          </a:prstGeom>
          <a:noFill/>
        </p:spPr>
        <p:txBody>
          <a:bodyPr wrap="square" rtlCol="0">
            <a:spAutoFit/>
          </a:bodyPr>
          <a:lstStyle/>
          <a:p>
            <a:pPr algn="r"/>
            <a:r>
              <a:rPr lang="en-GB" sz="2400" b="1" dirty="0"/>
              <a:t>Regulation, solvency etc …..</a:t>
            </a:r>
          </a:p>
        </p:txBody>
      </p:sp>
      <p:sp>
        <p:nvSpPr>
          <p:cNvPr id="19" name="Left Brace 18">
            <a:extLst>
              <a:ext uri="{FF2B5EF4-FFF2-40B4-BE49-F238E27FC236}">
                <a16:creationId xmlns:a16="http://schemas.microsoft.com/office/drawing/2014/main" id="{4A9DA5AA-42FC-C24F-BB55-92A59FC018A7}"/>
              </a:ext>
            </a:extLst>
          </p:cNvPr>
          <p:cNvSpPr/>
          <p:nvPr/>
        </p:nvSpPr>
        <p:spPr>
          <a:xfrm rot="5400000">
            <a:off x="5214470" y="492"/>
            <a:ext cx="326209" cy="2871206"/>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Left Brace 19">
            <a:extLst>
              <a:ext uri="{FF2B5EF4-FFF2-40B4-BE49-F238E27FC236}">
                <a16:creationId xmlns:a16="http://schemas.microsoft.com/office/drawing/2014/main" id="{32E49B61-D711-C644-8CDF-7E0262366EB5}"/>
              </a:ext>
            </a:extLst>
          </p:cNvPr>
          <p:cNvSpPr/>
          <p:nvPr/>
        </p:nvSpPr>
        <p:spPr>
          <a:xfrm rot="5400000">
            <a:off x="9311722" y="-1088354"/>
            <a:ext cx="312619" cy="5017634"/>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a:extLst>
              <a:ext uri="{FF2B5EF4-FFF2-40B4-BE49-F238E27FC236}">
                <a16:creationId xmlns:a16="http://schemas.microsoft.com/office/drawing/2014/main" id="{B1DADE95-D065-7F48-8268-839591B6AE5F}"/>
              </a:ext>
            </a:extLst>
          </p:cNvPr>
          <p:cNvSpPr txBox="1"/>
          <p:nvPr/>
        </p:nvSpPr>
        <p:spPr>
          <a:xfrm>
            <a:off x="7763132" y="6046675"/>
            <a:ext cx="4005373" cy="523220"/>
          </a:xfrm>
          <a:prstGeom prst="rect">
            <a:avLst/>
          </a:prstGeom>
          <a:noFill/>
        </p:spPr>
        <p:txBody>
          <a:bodyPr wrap="square" rtlCol="0">
            <a:spAutoFit/>
          </a:bodyPr>
          <a:lstStyle/>
          <a:p>
            <a:r>
              <a:rPr lang="en-US" sz="1400" b="1" dirty="0"/>
              <a:t>UN Environment </a:t>
            </a:r>
            <a:r>
              <a:rPr lang="en-US" sz="1400" b="1" dirty="0" err="1"/>
              <a:t>Programme</a:t>
            </a:r>
            <a:r>
              <a:rPr lang="en-US" sz="1400" b="1" dirty="0"/>
              <a:t> (2021)</a:t>
            </a:r>
          </a:p>
          <a:p>
            <a:r>
              <a:rPr lang="en-US" sz="1400" dirty="0"/>
              <a:t>[Open access - Reference on last slide]</a:t>
            </a:r>
          </a:p>
        </p:txBody>
      </p:sp>
    </p:spTree>
    <p:extLst>
      <p:ext uri="{BB962C8B-B14F-4D97-AF65-F5344CB8AC3E}">
        <p14:creationId xmlns:p14="http://schemas.microsoft.com/office/powerpoint/2010/main" val="34516025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nip Single Corner of Rectangle 44">
            <a:extLst>
              <a:ext uri="{FF2B5EF4-FFF2-40B4-BE49-F238E27FC236}">
                <a16:creationId xmlns:a16="http://schemas.microsoft.com/office/drawing/2014/main" id="{46C25809-1D5C-6648-8F84-C9AEC2FB53EF}"/>
              </a:ext>
            </a:extLst>
          </p:cNvPr>
          <p:cNvSpPr/>
          <p:nvPr/>
        </p:nvSpPr>
        <p:spPr>
          <a:xfrm>
            <a:off x="12513" y="4427620"/>
            <a:ext cx="2406399" cy="2430380"/>
          </a:xfrm>
          <a:prstGeom prst="snip1Rect">
            <a:avLst>
              <a:gd name="adj" fmla="val 40128"/>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ounded Rectangle 3">
            <a:extLst>
              <a:ext uri="{FF2B5EF4-FFF2-40B4-BE49-F238E27FC236}">
                <a16:creationId xmlns:a16="http://schemas.microsoft.com/office/drawing/2014/main" id="{69B9D50E-61A6-A74B-AE6A-8067BC4D7D65}"/>
              </a:ext>
            </a:extLst>
          </p:cNvPr>
          <p:cNvSpPr/>
          <p:nvPr/>
        </p:nvSpPr>
        <p:spPr>
          <a:xfrm>
            <a:off x="151871" y="153974"/>
            <a:ext cx="1236663" cy="440267"/>
          </a:xfrm>
          <a:prstGeom prst="roundRect">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B39E8A8-C449-0545-BA87-ECBBD9971E4C}"/>
              </a:ext>
            </a:extLst>
          </p:cNvPr>
          <p:cNvSpPr txBox="1"/>
          <p:nvPr/>
        </p:nvSpPr>
        <p:spPr>
          <a:xfrm>
            <a:off x="262202" y="189441"/>
            <a:ext cx="1016000" cy="369332"/>
          </a:xfrm>
          <a:prstGeom prst="rect">
            <a:avLst/>
          </a:prstGeom>
          <a:noFill/>
        </p:spPr>
        <p:txBody>
          <a:bodyPr wrap="square" rtlCol="0">
            <a:spAutoFit/>
          </a:bodyPr>
          <a:lstStyle/>
          <a:p>
            <a:r>
              <a:rPr lang="en-GB" b="1" dirty="0">
                <a:latin typeface="Tahoma" panose="020B0604030504040204" pitchFamily="34" charset="0"/>
                <a:ea typeface="Tahoma" panose="020B0604030504040204" pitchFamily="34" charset="0"/>
                <a:cs typeface="Tahoma" panose="020B0604030504040204" pitchFamily="34" charset="0"/>
              </a:rPr>
              <a:t>MAP 3</a:t>
            </a:r>
          </a:p>
        </p:txBody>
      </p:sp>
      <p:sp>
        <p:nvSpPr>
          <p:cNvPr id="27" name="TextBox 26">
            <a:extLst>
              <a:ext uri="{FF2B5EF4-FFF2-40B4-BE49-F238E27FC236}">
                <a16:creationId xmlns:a16="http://schemas.microsoft.com/office/drawing/2014/main" id="{AD3615CE-4AA5-7E47-BC38-705FB5C18E9A}"/>
              </a:ext>
            </a:extLst>
          </p:cNvPr>
          <p:cNvSpPr txBox="1"/>
          <p:nvPr/>
        </p:nvSpPr>
        <p:spPr>
          <a:xfrm>
            <a:off x="3103629" y="3236606"/>
            <a:ext cx="2115397"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rPr>
              <a:t>SEAS5 cannot go to commercial partners</a:t>
            </a:r>
            <a:endParaRPr lang="en-GB" sz="1200" b="1" dirty="0">
              <a:solidFill>
                <a:schemeClr val="accent1">
                  <a:lumMod val="75000"/>
                </a:schemeClr>
              </a:solidFill>
            </a:endParaRPr>
          </a:p>
        </p:txBody>
      </p:sp>
      <p:sp>
        <p:nvSpPr>
          <p:cNvPr id="28" name="Right Arrow 27">
            <a:extLst>
              <a:ext uri="{FF2B5EF4-FFF2-40B4-BE49-F238E27FC236}">
                <a16:creationId xmlns:a16="http://schemas.microsoft.com/office/drawing/2014/main" id="{F561B7A9-6756-424D-98A8-E0812F95684F}"/>
              </a:ext>
            </a:extLst>
          </p:cNvPr>
          <p:cNvSpPr/>
          <p:nvPr/>
        </p:nvSpPr>
        <p:spPr>
          <a:xfrm>
            <a:off x="199209" y="6200615"/>
            <a:ext cx="1038523" cy="470529"/>
          </a:xfrm>
          <a:prstGeom prst="rightArrow">
            <a:avLst>
              <a:gd name="adj1" fmla="val 54413"/>
              <a:gd name="adj2" fmla="val 74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0425B332-01D7-9D46-99CB-F2E3D5133FFD}"/>
              </a:ext>
            </a:extLst>
          </p:cNvPr>
          <p:cNvSpPr txBox="1"/>
          <p:nvPr/>
        </p:nvSpPr>
        <p:spPr>
          <a:xfrm>
            <a:off x="1278202" y="6147924"/>
            <a:ext cx="1224101" cy="523220"/>
          </a:xfrm>
          <a:prstGeom prst="rect">
            <a:avLst/>
          </a:prstGeom>
          <a:noFill/>
        </p:spPr>
        <p:txBody>
          <a:bodyPr wrap="square" rtlCol="0">
            <a:spAutoFit/>
          </a:bodyPr>
          <a:lstStyle/>
          <a:p>
            <a:r>
              <a:rPr lang="en-GB" sz="1400" b="1" dirty="0">
                <a:solidFill>
                  <a:schemeClr val="accent1">
                    <a:lumMod val="75000"/>
                  </a:schemeClr>
                </a:solidFill>
                <a:cs typeface="Ink Free" panose="020F0502020204030204" pitchFamily="34" charset="0"/>
              </a:rPr>
              <a:t>Contribution e.g. skill/data</a:t>
            </a:r>
          </a:p>
        </p:txBody>
      </p:sp>
      <p:sp>
        <p:nvSpPr>
          <p:cNvPr id="30" name="TextBox 29">
            <a:extLst>
              <a:ext uri="{FF2B5EF4-FFF2-40B4-BE49-F238E27FC236}">
                <a16:creationId xmlns:a16="http://schemas.microsoft.com/office/drawing/2014/main" id="{2CD0DB64-4FE7-6242-9360-8971413D3039}"/>
              </a:ext>
            </a:extLst>
          </p:cNvPr>
          <p:cNvSpPr txBox="1"/>
          <p:nvPr/>
        </p:nvSpPr>
        <p:spPr>
          <a:xfrm>
            <a:off x="415758" y="4427620"/>
            <a:ext cx="785646" cy="461665"/>
          </a:xfrm>
          <a:prstGeom prst="rect">
            <a:avLst/>
          </a:prstGeom>
          <a:noFill/>
        </p:spPr>
        <p:txBody>
          <a:bodyPr wrap="square" rtlCol="0">
            <a:spAutoFit/>
          </a:bodyPr>
          <a:lstStyle/>
          <a:p>
            <a:r>
              <a:rPr lang="en-GB" sz="2400" b="1" dirty="0"/>
              <a:t>Key</a:t>
            </a:r>
          </a:p>
        </p:txBody>
      </p:sp>
      <p:sp>
        <p:nvSpPr>
          <p:cNvPr id="33" name="Oval 32">
            <a:extLst>
              <a:ext uri="{FF2B5EF4-FFF2-40B4-BE49-F238E27FC236}">
                <a16:creationId xmlns:a16="http://schemas.microsoft.com/office/drawing/2014/main" id="{51EFF146-048A-CD4E-96C3-518C0F6D7633}"/>
              </a:ext>
            </a:extLst>
          </p:cNvPr>
          <p:cNvSpPr/>
          <p:nvPr/>
        </p:nvSpPr>
        <p:spPr>
          <a:xfrm>
            <a:off x="426305" y="5790061"/>
            <a:ext cx="158309" cy="158309"/>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BA33695C-1C47-E940-B095-FEC47D35B029}"/>
              </a:ext>
            </a:extLst>
          </p:cNvPr>
          <p:cNvSpPr txBox="1"/>
          <p:nvPr/>
        </p:nvSpPr>
        <p:spPr>
          <a:xfrm>
            <a:off x="1088053" y="4845309"/>
            <a:ext cx="945353" cy="523220"/>
          </a:xfrm>
          <a:prstGeom prst="rect">
            <a:avLst/>
          </a:prstGeom>
          <a:noFill/>
        </p:spPr>
        <p:txBody>
          <a:bodyPr wrap="square" rtlCol="0">
            <a:spAutoFit/>
          </a:bodyPr>
          <a:lstStyle/>
          <a:p>
            <a:r>
              <a:rPr lang="en-GB" sz="1400" b="1" dirty="0">
                <a:solidFill>
                  <a:srgbClr val="C00000"/>
                </a:solidFill>
                <a:cs typeface="Ink Free" panose="020F0502020204030204" pitchFamily="34" charset="0"/>
              </a:rPr>
              <a:t>Barrier/ constraint</a:t>
            </a:r>
          </a:p>
        </p:txBody>
      </p:sp>
      <p:sp>
        <p:nvSpPr>
          <p:cNvPr id="39" name="TextBox 38">
            <a:extLst>
              <a:ext uri="{FF2B5EF4-FFF2-40B4-BE49-F238E27FC236}">
                <a16:creationId xmlns:a16="http://schemas.microsoft.com/office/drawing/2014/main" id="{0EA2EE7E-C354-7A49-9380-28DBEED63285}"/>
              </a:ext>
            </a:extLst>
          </p:cNvPr>
          <p:cNvSpPr txBox="1"/>
          <p:nvPr/>
        </p:nvSpPr>
        <p:spPr>
          <a:xfrm>
            <a:off x="611443" y="5626723"/>
            <a:ext cx="1392467" cy="523220"/>
          </a:xfrm>
          <a:prstGeom prst="rect">
            <a:avLst/>
          </a:prstGeom>
          <a:noFill/>
        </p:spPr>
        <p:txBody>
          <a:bodyPr wrap="square" rtlCol="0">
            <a:spAutoFit/>
          </a:bodyPr>
          <a:lstStyle/>
          <a:p>
            <a:r>
              <a:rPr lang="en-GB" sz="1400" b="1" dirty="0">
                <a:solidFill>
                  <a:schemeClr val="bg1">
                    <a:lumMod val="50000"/>
                  </a:schemeClr>
                </a:solidFill>
                <a:cs typeface="Ink Free" panose="020F0502020204030204" pitchFamily="34" charset="0"/>
              </a:rPr>
              <a:t>Useful output/ outcome</a:t>
            </a:r>
          </a:p>
        </p:txBody>
      </p:sp>
      <p:sp>
        <p:nvSpPr>
          <p:cNvPr id="42" name="Oval 41">
            <a:extLst>
              <a:ext uri="{FF2B5EF4-FFF2-40B4-BE49-F238E27FC236}">
                <a16:creationId xmlns:a16="http://schemas.microsoft.com/office/drawing/2014/main" id="{59C9A2A6-A1E0-1144-AF0A-4FDE9BE25411}"/>
              </a:ext>
            </a:extLst>
          </p:cNvPr>
          <p:cNvSpPr/>
          <p:nvPr/>
        </p:nvSpPr>
        <p:spPr>
          <a:xfrm>
            <a:off x="427622" y="5243518"/>
            <a:ext cx="158309" cy="158309"/>
          </a:xfrm>
          <a:prstGeom prst="ellipse">
            <a:avLst/>
          </a:prstGeom>
          <a:solidFill>
            <a:srgbClr val="D9A302"/>
          </a:solidFill>
          <a:ln>
            <a:solidFill>
              <a:srgbClr val="D9A3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44" name="TextBox 43">
            <a:extLst>
              <a:ext uri="{FF2B5EF4-FFF2-40B4-BE49-F238E27FC236}">
                <a16:creationId xmlns:a16="http://schemas.microsoft.com/office/drawing/2014/main" id="{CD671274-8C78-4D4A-B097-9AD15C578AFD}"/>
              </a:ext>
            </a:extLst>
          </p:cNvPr>
          <p:cNvSpPr txBox="1"/>
          <p:nvPr/>
        </p:nvSpPr>
        <p:spPr>
          <a:xfrm>
            <a:off x="142365" y="4939232"/>
            <a:ext cx="1203970" cy="307777"/>
          </a:xfrm>
          <a:prstGeom prst="rect">
            <a:avLst/>
          </a:prstGeom>
          <a:noFill/>
        </p:spPr>
        <p:txBody>
          <a:bodyPr wrap="square" rtlCol="0">
            <a:spAutoFit/>
          </a:bodyPr>
          <a:lstStyle/>
          <a:p>
            <a:r>
              <a:rPr lang="en-GB" sz="1400" b="1" dirty="0">
                <a:solidFill>
                  <a:srgbClr val="D9A302"/>
                </a:solidFill>
                <a:cs typeface="Ink Free" panose="020F0502020204030204" pitchFamily="34" charset="0"/>
              </a:rPr>
              <a:t>Concern</a:t>
            </a:r>
          </a:p>
        </p:txBody>
      </p:sp>
      <p:sp>
        <p:nvSpPr>
          <p:cNvPr id="55" name="Rounded Rectangle 54">
            <a:extLst>
              <a:ext uri="{FF2B5EF4-FFF2-40B4-BE49-F238E27FC236}">
                <a16:creationId xmlns:a16="http://schemas.microsoft.com/office/drawing/2014/main" id="{D926BCE1-5F99-B540-B9A9-C0044EC2C6FA}"/>
              </a:ext>
            </a:extLst>
          </p:cNvPr>
          <p:cNvSpPr/>
          <p:nvPr/>
        </p:nvSpPr>
        <p:spPr>
          <a:xfrm>
            <a:off x="2749372" y="5106919"/>
            <a:ext cx="9015005" cy="1564225"/>
          </a:xfrm>
          <a:prstGeom prst="round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Box 76">
            <a:extLst>
              <a:ext uri="{FF2B5EF4-FFF2-40B4-BE49-F238E27FC236}">
                <a16:creationId xmlns:a16="http://schemas.microsoft.com/office/drawing/2014/main" id="{F50FB458-2A79-234E-9078-9D42F6CBC5BB}"/>
              </a:ext>
            </a:extLst>
          </p:cNvPr>
          <p:cNvSpPr txBox="1"/>
          <p:nvPr/>
        </p:nvSpPr>
        <p:spPr>
          <a:xfrm>
            <a:off x="3062030" y="5595248"/>
            <a:ext cx="1810358"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Journal paper [JH&amp;RD]</a:t>
            </a:r>
          </a:p>
        </p:txBody>
      </p:sp>
      <p:sp>
        <p:nvSpPr>
          <p:cNvPr id="36" name="Right Arrow 35">
            <a:extLst>
              <a:ext uri="{FF2B5EF4-FFF2-40B4-BE49-F238E27FC236}">
                <a16:creationId xmlns:a16="http://schemas.microsoft.com/office/drawing/2014/main" id="{4B44FE1A-45D8-8C44-99A5-CE53B18E3E07}"/>
              </a:ext>
            </a:extLst>
          </p:cNvPr>
          <p:cNvSpPr/>
          <p:nvPr/>
        </p:nvSpPr>
        <p:spPr>
          <a:xfrm>
            <a:off x="611442" y="2013027"/>
            <a:ext cx="1807469" cy="1697748"/>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8" name="Rounded Rectangle 37">
            <a:extLst>
              <a:ext uri="{FF2B5EF4-FFF2-40B4-BE49-F238E27FC236}">
                <a16:creationId xmlns:a16="http://schemas.microsoft.com/office/drawing/2014/main" id="{EE2A1474-6619-AA4B-86A6-D6485FAC1AE0}"/>
              </a:ext>
            </a:extLst>
          </p:cNvPr>
          <p:cNvSpPr/>
          <p:nvPr/>
        </p:nvSpPr>
        <p:spPr>
          <a:xfrm>
            <a:off x="2487856" y="2063623"/>
            <a:ext cx="2740223" cy="1646877"/>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208F07D2-D919-B04E-8CC5-FD7488B70C86}"/>
              </a:ext>
            </a:extLst>
          </p:cNvPr>
          <p:cNvSpPr txBox="1"/>
          <p:nvPr/>
        </p:nvSpPr>
        <p:spPr>
          <a:xfrm>
            <a:off x="3332806" y="1469336"/>
            <a:ext cx="1424261" cy="461665"/>
          </a:xfrm>
          <a:prstGeom prst="rect">
            <a:avLst/>
          </a:prstGeom>
          <a:noFill/>
        </p:spPr>
        <p:txBody>
          <a:bodyPr wrap="square" rtlCol="0">
            <a:spAutoFit/>
          </a:bodyPr>
          <a:lstStyle/>
          <a:p>
            <a:r>
              <a:rPr lang="en-GB" sz="2400" b="1" dirty="0"/>
              <a:t>Hazard</a:t>
            </a:r>
          </a:p>
        </p:txBody>
      </p:sp>
      <p:sp>
        <p:nvSpPr>
          <p:cNvPr id="41" name="TextBox 40">
            <a:extLst>
              <a:ext uri="{FF2B5EF4-FFF2-40B4-BE49-F238E27FC236}">
                <a16:creationId xmlns:a16="http://schemas.microsoft.com/office/drawing/2014/main" id="{1E685A9E-8809-2C4A-8802-13501CE7F06F}"/>
              </a:ext>
            </a:extLst>
          </p:cNvPr>
          <p:cNvSpPr txBox="1"/>
          <p:nvPr/>
        </p:nvSpPr>
        <p:spPr>
          <a:xfrm>
            <a:off x="834778" y="1474089"/>
            <a:ext cx="1424261" cy="461665"/>
          </a:xfrm>
          <a:prstGeom prst="rect">
            <a:avLst/>
          </a:prstGeom>
          <a:noFill/>
        </p:spPr>
        <p:txBody>
          <a:bodyPr wrap="square" rtlCol="0">
            <a:spAutoFit/>
          </a:bodyPr>
          <a:lstStyle/>
          <a:p>
            <a:r>
              <a:rPr lang="en-GB" sz="2400" b="1" dirty="0"/>
              <a:t>Climate</a:t>
            </a:r>
          </a:p>
        </p:txBody>
      </p:sp>
      <p:sp>
        <p:nvSpPr>
          <p:cNvPr id="46" name="TextBox 45">
            <a:extLst>
              <a:ext uri="{FF2B5EF4-FFF2-40B4-BE49-F238E27FC236}">
                <a16:creationId xmlns:a16="http://schemas.microsoft.com/office/drawing/2014/main" id="{CC91E878-12D0-9C46-AA7A-31A404C504BD}"/>
              </a:ext>
            </a:extLst>
          </p:cNvPr>
          <p:cNvSpPr txBox="1"/>
          <p:nvPr/>
        </p:nvSpPr>
        <p:spPr>
          <a:xfrm>
            <a:off x="6340529" y="1466972"/>
            <a:ext cx="1757920" cy="461665"/>
          </a:xfrm>
          <a:prstGeom prst="rect">
            <a:avLst/>
          </a:prstGeom>
          <a:noFill/>
        </p:spPr>
        <p:txBody>
          <a:bodyPr wrap="square" rtlCol="0">
            <a:spAutoFit/>
          </a:bodyPr>
          <a:lstStyle/>
          <a:p>
            <a:r>
              <a:rPr lang="en-GB" sz="2400" b="1" dirty="0"/>
              <a:t>Risk/impact</a:t>
            </a:r>
          </a:p>
        </p:txBody>
      </p:sp>
      <p:sp>
        <p:nvSpPr>
          <p:cNvPr id="47" name="TextBox 46">
            <a:extLst>
              <a:ext uri="{FF2B5EF4-FFF2-40B4-BE49-F238E27FC236}">
                <a16:creationId xmlns:a16="http://schemas.microsoft.com/office/drawing/2014/main" id="{840C02BD-563C-A945-B425-9996E6A6E641}"/>
              </a:ext>
            </a:extLst>
          </p:cNvPr>
          <p:cNvSpPr txBox="1"/>
          <p:nvPr/>
        </p:nvSpPr>
        <p:spPr>
          <a:xfrm>
            <a:off x="9745927" y="1459596"/>
            <a:ext cx="1896280" cy="461665"/>
          </a:xfrm>
          <a:prstGeom prst="rect">
            <a:avLst/>
          </a:prstGeom>
          <a:noFill/>
        </p:spPr>
        <p:txBody>
          <a:bodyPr wrap="square" rtlCol="0">
            <a:spAutoFit/>
          </a:bodyPr>
          <a:lstStyle/>
          <a:p>
            <a:r>
              <a:rPr lang="en-GB" sz="2400" b="1" dirty="0"/>
              <a:t>Implications</a:t>
            </a:r>
          </a:p>
        </p:txBody>
      </p:sp>
      <p:sp>
        <p:nvSpPr>
          <p:cNvPr id="48" name="Rounded Rectangle 47">
            <a:extLst>
              <a:ext uri="{FF2B5EF4-FFF2-40B4-BE49-F238E27FC236}">
                <a16:creationId xmlns:a16="http://schemas.microsoft.com/office/drawing/2014/main" id="{02A728A3-2CEC-F947-AC25-DA2179DFFCB9}"/>
              </a:ext>
            </a:extLst>
          </p:cNvPr>
          <p:cNvSpPr/>
          <p:nvPr/>
        </p:nvSpPr>
        <p:spPr>
          <a:xfrm>
            <a:off x="9152865" y="2013027"/>
            <a:ext cx="2565662" cy="1646877"/>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ounded Rectangle 48">
            <a:extLst>
              <a:ext uri="{FF2B5EF4-FFF2-40B4-BE49-F238E27FC236}">
                <a16:creationId xmlns:a16="http://schemas.microsoft.com/office/drawing/2014/main" id="{F6AA29C9-6F2B-E74C-952D-29E30B33DA23}"/>
              </a:ext>
            </a:extLst>
          </p:cNvPr>
          <p:cNvSpPr/>
          <p:nvPr/>
        </p:nvSpPr>
        <p:spPr>
          <a:xfrm>
            <a:off x="5927422" y="2011838"/>
            <a:ext cx="2691860" cy="1646877"/>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ight Arrow 49">
            <a:extLst>
              <a:ext uri="{FF2B5EF4-FFF2-40B4-BE49-F238E27FC236}">
                <a16:creationId xmlns:a16="http://schemas.microsoft.com/office/drawing/2014/main" id="{E4F43BCE-158F-9C4D-91F4-529C6F3EB08A}"/>
              </a:ext>
            </a:extLst>
          </p:cNvPr>
          <p:cNvSpPr/>
          <p:nvPr/>
        </p:nvSpPr>
        <p:spPr>
          <a:xfrm>
            <a:off x="5371886" y="2628800"/>
            <a:ext cx="448261" cy="497415"/>
          </a:xfrm>
          <a:prstGeom prst="rightArrow">
            <a:avLst>
              <a:gd name="adj1" fmla="val 47800"/>
              <a:gd name="adj2" fmla="val 52521"/>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51" name="Right Arrow 50">
            <a:extLst>
              <a:ext uri="{FF2B5EF4-FFF2-40B4-BE49-F238E27FC236}">
                <a16:creationId xmlns:a16="http://schemas.microsoft.com/office/drawing/2014/main" id="{EF9C5E3A-BC1C-7443-9113-8456DE872CE7}"/>
              </a:ext>
            </a:extLst>
          </p:cNvPr>
          <p:cNvSpPr/>
          <p:nvPr/>
        </p:nvSpPr>
        <p:spPr>
          <a:xfrm>
            <a:off x="8661943" y="2613193"/>
            <a:ext cx="448261" cy="497415"/>
          </a:xfrm>
          <a:prstGeom prst="rightArrow">
            <a:avLst>
              <a:gd name="adj1" fmla="val 47800"/>
              <a:gd name="adj2" fmla="val 52521"/>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52" name="Right Arrow 51">
            <a:extLst>
              <a:ext uri="{FF2B5EF4-FFF2-40B4-BE49-F238E27FC236}">
                <a16:creationId xmlns:a16="http://schemas.microsoft.com/office/drawing/2014/main" id="{9384D9E1-1B29-7F41-B996-79D9D728F35D}"/>
              </a:ext>
            </a:extLst>
          </p:cNvPr>
          <p:cNvSpPr/>
          <p:nvPr/>
        </p:nvSpPr>
        <p:spPr>
          <a:xfrm rot="16200000">
            <a:off x="6709024" y="3149360"/>
            <a:ext cx="1083183" cy="2309227"/>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3" name="Right Arrow 52">
            <a:extLst>
              <a:ext uri="{FF2B5EF4-FFF2-40B4-BE49-F238E27FC236}">
                <a16:creationId xmlns:a16="http://schemas.microsoft.com/office/drawing/2014/main" id="{40BC2D19-67CF-104B-8AFF-B9C32D4770E9}"/>
              </a:ext>
            </a:extLst>
          </p:cNvPr>
          <p:cNvSpPr/>
          <p:nvPr/>
        </p:nvSpPr>
        <p:spPr>
          <a:xfrm rot="16200000">
            <a:off x="3425618" y="3355549"/>
            <a:ext cx="1083183"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Right Arrow 53">
            <a:extLst>
              <a:ext uri="{FF2B5EF4-FFF2-40B4-BE49-F238E27FC236}">
                <a16:creationId xmlns:a16="http://schemas.microsoft.com/office/drawing/2014/main" id="{02998061-E944-584A-ABA5-D95DF4680036}"/>
              </a:ext>
            </a:extLst>
          </p:cNvPr>
          <p:cNvSpPr/>
          <p:nvPr/>
        </p:nvSpPr>
        <p:spPr>
          <a:xfrm rot="16200000">
            <a:off x="9935463" y="3320862"/>
            <a:ext cx="1083183"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TextBox 66">
            <a:extLst>
              <a:ext uri="{FF2B5EF4-FFF2-40B4-BE49-F238E27FC236}">
                <a16:creationId xmlns:a16="http://schemas.microsoft.com/office/drawing/2014/main" id="{0B35E83B-CDD6-DD47-86E8-6CAB44BB9F4A}"/>
              </a:ext>
            </a:extLst>
          </p:cNvPr>
          <p:cNvSpPr txBox="1"/>
          <p:nvPr/>
        </p:nvSpPr>
        <p:spPr>
          <a:xfrm>
            <a:off x="6411405" y="4085544"/>
            <a:ext cx="1678420"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Stochastic events from AIR loss models</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Additional meta-data</a:t>
            </a:r>
          </a:p>
        </p:txBody>
      </p:sp>
      <p:sp>
        <p:nvSpPr>
          <p:cNvPr id="2" name="Rectangle 1">
            <a:extLst>
              <a:ext uri="{FF2B5EF4-FFF2-40B4-BE49-F238E27FC236}">
                <a16:creationId xmlns:a16="http://schemas.microsoft.com/office/drawing/2014/main" id="{C33BA467-E75B-1841-9A72-3A5107410652}"/>
              </a:ext>
            </a:extLst>
          </p:cNvPr>
          <p:cNvSpPr/>
          <p:nvPr/>
        </p:nvSpPr>
        <p:spPr>
          <a:xfrm>
            <a:off x="373023" y="726863"/>
            <a:ext cx="11090229" cy="781491"/>
          </a:xfrm>
          <a:prstGeom prst="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54FA0BE8-0E5E-4C44-9C6F-A595CBC43590}"/>
              </a:ext>
            </a:extLst>
          </p:cNvPr>
          <p:cNvSpPr txBox="1"/>
          <p:nvPr/>
        </p:nvSpPr>
        <p:spPr>
          <a:xfrm>
            <a:off x="-14850" y="3946483"/>
            <a:ext cx="2351152" cy="461665"/>
          </a:xfrm>
          <a:prstGeom prst="rect">
            <a:avLst/>
          </a:prstGeom>
          <a:noFill/>
        </p:spPr>
        <p:txBody>
          <a:bodyPr wrap="square" rtlCol="0">
            <a:spAutoFit/>
          </a:bodyPr>
          <a:lstStyle/>
          <a:p>
            <a:r>
              <a:rPr lang="en-GB" sz="1200" b="1" dirty="0">
                <a:latin typeface="Ink Free" panose="020F0502020204030204" pitchFamily="34" charset="0"/>
                <a:cs typeface="Ink Free" panose="020F0502020204030204" pitchFamily="34" charset="0"/>
              </a:rPr>
              <a:t>Assume motivations &amp; insertion points are already known)</a:t>
            </a:r>
          </a:p>
        </p:txBody>
      </p:sp>
      <p:sp>
        <p:nvSpPr>
          <p:cNvPr id="60" name="Oval 59">
            <a:extLst>
              <a:ext uri="{FF2B5EF4-FFF2-40B4-BE49-F238E27FC236}">
                <a16:creationId xmlns:a16="http://schemas.microsoft.com/office/drawing/2014/main" id="{780ECF88-F516-A94A-B5D7-B6C68C87532E}"/>
              </a:ext>
            </a:extLst>
          </p:cNvPr>
          <p:cNvSpPr/>
          <p:nvPr/>
        </p:nvSpPr>
        <p:spPr>
          <a:xfrm>
            <a:off x="1418514" y="5372194"/>
            <a:ext cx="158309" cy="158309"/>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61" name="TextBox 60">
            <a:extLst>
              <a:ext uri="{FF2B5EF4-FFF2-40B4-BE49-F238E27FC236}">
                <a16:creationId xmlns:a16="http://schemas.microsoft.com/office/drawing/2014/main" id="{B11A0C75-E7B2-5042-9C79-E109A1FFF958}"/>
              </a:ext>
            </a:extLst>
          </p:cNvPr>
          <p:cNvSpPr txBox="1"/>
          <p:nvPr/>
        </p:nvSpPr>
        <p:spPr>
          <a:xfrm rot="16200000">
            <a:off x="-350633" y="2317155"/>
            <a:ext cx="1424261" cy="461665"/>
          </a:xfrm>
          <a:prstGeom prst="rect">
            <a:avLst/>
          </a:prstGeom>
          <a:noFill/>
        </p:spPr>
        <p:txBody>
          <a:bodyPr wrap="square" rtlCol="0">
            <a:spAutoFit/>
          </a:bodyPr>
          <a:lstStyle/>
          <a:p>
            <a:r>
              <a:rPr lang="en-GB" sz="2400" b="1" dirty="0"/>
              <a:t>START</a:t>
            </a:r>
          </a:p>
        </p:txBody>
      </p:sp>
      <p:sp>
        <p:nvSpPr>
          <p:cNvPr id="62" name="TextBox 61">
            <a:extLst>
              <a:ext uri="{FF2B5EF4-FFF2-40B4-BE49-F238E27FC236}">
                <a16:creationId xmlns:a16="http://schemas.microsoft.com/office/drawing/2014/main" id="{ADD13201-0DBF-AA4B-865E-30E605527653}"/>
              </a:ext>
            </a:extLst>
          </p:cNvPr>
          <p:cNvSpPr txBox="1"/>
          <p:nvPr/>
        </p:nvSpPr>
        <p:spPr>
          <a:xfrm rot="16200000">
            <a:off x="11236976" y="2317154"/>
            <a:ext cx="1424261" cy="461665"/>
          </a:xfrm>
          <a:prstGeom prst="rect">
            <a:avLst/>
          </a:prstGeom>
          <a:noFill/>
        </p:spPr>
        <p:txBody>
          <a:bodyPr wrap="square" rtlCol="0">
            <a:spAutoFit/>
          </a:bodyPr>
          <a:lstStyle/>
          <a:p>
            <a:r>
              <a:rPr lang="en-GB" sz="2400" b="1" dirty="0"/>
              <a:t>FINISH</a:t>
            </a:r>
          </a:p>
        </p:txBody>
      </p:sp>
      <p:sp>
        <p:nvSpPr>
          <p:cNvPr id="64" name="TextBox 63">
            <a:extLst>
              <a:ext uri="{FF2B5EF4-FFF2-40B4-BE49-F238E27FC236}">
                <a16:creationId xmlns:a16="http://schemas.microsoft.com/office/drawing/2014/main" id="{61A703FA-325C-7844-A7A1-8936C74DA717}"/>
              </a:ext>
            </a:extLst>
          </p:cNvPr>
          <p:cNvSpPr txBox="1"/>
          <p:nvPr/>
        </p:nvSpPr>
        <p:spPr>
          <a:xfrm>
            <a:off x="728272" y="2409619"/>
            <a:ext cx="1445125"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SEAS5</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Literature studies of flood-wind correlations</a:t>
            </a:r>
          </a:p>
        </p:txBody>
      </p:sp>
      <p:sp>
        <p:nvSpPr>
          <p:cNvPr id="68" name="TextBox 67">
            <a:extLst>
              <a:ext uri="{FF2B5EF4-FFF2-40B4-BE49-F238E27FC236}">
                <a16:creationId xmlns:a16="http://schemas.microsoft.com/office/drawing/2014/main" id="{5256F997-3948-D547-85AD-B12157AB3C7C}"/>
              </a:ext>
            </a:extLst>
          </p:cNvPr>
          <p:cNvSpPr txBox="1"/>
          <p:nvPr/>
        </p:nvSpPr>
        <p:spPr>
          <a:xfrm>
            <a:off x="9765483" y="2005886"/>
            <a:ext cx="1340425" cy="461665"/>
          </a:xfrm>
          <a:prstGeom prst="rect">
            <a:avLst/>
          </a:prstGeom>
          <a:noFill/>
        </p:spPr>
        <p:txBody>
          <a:bodyPr wrap="square" rtlCol="0">
            <a:spAutoFit/>
          </a:bodyPr>
          <a:lstStyle/>
          <a:p>
            <a:r>
              <a:rPr lang="en-GB" sz="2400" b="1" dirty="0"/>
              <a:t>ACTIONS</a:t>
            </a:r>
          </a:p>
        </p:txBody>
      </p:sp>
      <p:sp>
        <p:nvSpPr>
          <p:cNvPr id="69" name="TextBox 68">
            <a:extLst>
              <a:ext uri="{FF2B5EF4-FFF2-40B4-BE49-F238E27FC236}">
                <a16:creationId xmlns:a16="http://schemas.microsoft.com/office/drawing/2014/main" id="{09D5DC01-5B09-A244-9290-E1CC0C33676A}"/>
              </a:ext>
            </a:extLst>
          </p:cNvPr>
          <p:cNvSpPr txBox="1"/>
          <p:nvPr/>
        </p:nvSpPr>
        <p:spPr>
          <a:xfrm>
            <a:off x="5419478" y="5109492"/>
            <a:ext cx="3285609" cy="461665"/>
          </a:xfrm>
          <a:prstGeom prst="rect">
            <a:avLst/>
          </a:prstGeom>
          <a:noFill/>
        </p:spPr>
        <p:txBody>
          <a:bodyPr wrap="square" rtlCol="0">
            <a:spAutoFit/>
          </a:bodyPr>
          <a:lstStyle/>
          <a:p>
            <a:r>
              <a:rPr lang="en-GB" sz="2400" b="1" dirty="0">
                <a:solidFill>
                  <a:schemeClr val="bg1">
                    <a:lumMod val="65000"/>
                  </a:schemeClr>
                </a:solidFill>
              </a:rPr>
              <a:t>OUTPUTS or outcomes</a:t>
            </a:r>
          </a:p>
        </p:txBody>
      </p:sp>
      <p:sp>
        <p:nvSpPr>
          <p:cNvPr id="70" name="TextBox 69">
            <a:extLst>
              <a:ext uri="{FF2B5EF4-FFF2-40B4-BE49-F238E27FC236}">
                <a16:creationId xmlns:a16="http://schemas.microsoft.com/office/drawing/2014/main" id="{9BF7B87D-CF6E-DC4E-AFED-3C97FAFAB207}"/>
              </a:ext>
            </a:extLst>
          </p:cNvPr>
          <p:cNvSpPr txBox="1"/>
          <p:nvPr/>
        </p:nvSpPr>
        <p:spPr>
          <a:xfrm>
            <a:off x="6136070" y="5654594"/>
            <a:ext cx="2053534"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Analytical experience that might have client facing application [Aon]</a:t>
            </a:r>
          </a:p>
        </p:txBody>
      </p:sp>
      <p:sp>
        <p:nvSpPr>
          <p:cNvPr id="72" name="TextBox 71">
            <a:extLst>
              <a:ext uri="{FF2B5EF4-FFF2-40B4-BE49-F238E27FC236}">
                <a16:creationId xmlns:a16="http://schemas.microsoft.com/office/drawing/2014/main" id="{F4823FB4-98BC-964D-A7C7-EDDAC65744D5}"/>
              </a:ext>
            </a:extLst>
          </p:cNvPr>
          <p:cNvSpPr txBox="1"/>
          <p:nvPr/>
        </p:nvSpPr>
        <p:spPr>
          <a:xfrm>
            <a:off x="8978583" y="5649649"/>
            <a:ext cx="2499244"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Bank Underground blog article [PRA/AIR/Aon/JH/RD]</a:t>
            </a:r>
          </a:p>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1st-order idea of materiality of correlation known [ALL]</a:t>
            </a:r>
          </a:p>
        </p:txBody>
      </p:sp>
      <p:sp>
        <p:nvSpPr>
          <p:cNvPr id="56" name="TextBox 55">
            <a:extLst>
              <a:ext uri="{FF2B5EF4-FFF2-40B4-BE49-F238E27FC236}">
                <a16:creationId xmlns:a16="http://schemas.microsoft.com/office/drawing/2014/main" id="{4684AC6C-3A90-7343-989B-6F6A0B7237C0}"/>
              </a:ext>
            </a:extLst>
          </p:cNvPr>
          <p:cNvSpPr txBox="1"/>
          <p:nvPr/>
        </p:nvSpPr>
        <p:spPr>
          <a:xfrm>
            <a:off x="373023" y="728936"/>
            <a:ext cx="10885528" cy="830997"/>
          </a:xfrm>
          <a:prstGeom prst="rect">
            <a:avLst/>
          </a:prstGeom>
          <a:noFill/>
        </p:spPr>
        <p:txBody>
          <a:bodyPr wrap="square" rtlCol="0">
            <a:spAutoFit/>
          </a:bodyPr>
          <a:lstStyle/>
          <a:p>
            <a:r>
              <a:rPr lang="en-GB" sz="1200" b="1" dirty="0">
                <a:solidFill>
                  <a:schemeClr val="bg1">
                    <a:lumMod val="50000"/>
                  </a:schemeClr>
                </a:solidFill>
                <a:latin typeface="Ink Free" panose="020F0502020204030204" pitchFamily="34" charset="0"/>
                <a:cs typeface="Ink Free" panose="020F0502020204030204" pitchFamily="34" charset="0"/>
              </a:rPr>
              <a:t>It is not proportionate or feasible to fully and self-consistently create and run a new catastrophe model, and then to assess the implications of it (e.g. impact on 100 </a:t>
            </a:r>
            <a:r>
              <a:rPr lang="en-GB" sz="1200" b="1" dirty="0" err="1">
                <a:solidFill>
                  <a:schemeClr val="bg1">
                    <a:lumMod val="50000"/>
                  </a:schemeClr>
                </a:solidFill>
                <a:latin typeface="Ink Free" panose="020F0502020204030204" pitchFamily="34" charset="0"/>
                <a:cs typeface="Ink Free" panose="020F0502020204030204" pitchFamily="34" charset="0"/>
              </a:rPr>
              <a:t>yr</a:t>
            </a:r>
            <a:r>
              <a:rPr lang="en-GB" sz="1200" b="1" dirty="0">
                <a:solidFill>
                  <a:schemeClr val="bg1">
                    <a:lumMod val="50000"/>
                  </a:schemeClr>
                </a:solidFill>
                <a:latin typeface="Ink Free" panose="020F0502020204030204" pitchFamily="34" charset="0"/>
                <a:cs typeface="Ink Free" panose="020F0502020204030204" pitchFamily="34" charset="0"/>
              </a:rPr>
              <a:t> AEP loss estimates, and then solvency). However, separate flooding and extreme wind models exist (AIR), as does software to combine results with a given correlation (Aon), and expertise to assess solvency (PRA).  The challenge is to link climate evidence to solvency with sufficient accuracy to allow certain, focussed inferences.</a:t>
            </a:r>
          </a:p>
        </p:txBody>
      </p:sp>
      <p:sp>
        <p:nvSpPr>
          <p:cNvPr id="57" name="TextBox 56">
            <a:extLst>
              <a:ext uri="{FF2B5EF4-FFF2-40B4-BE49-F238E27FC236}">
                <a16:creationId xmlns:a16="http://schemas.microsoft.com/office/drawing/2014/main" id="{36E20745-221E-CB43-BE4A-012AA1AE9507}"/>
              </a:ext>
            </a:extLst>
          </p:cNvPr>
          <p:cNvSpPr txBox="1"/>
          <p:nvPr/>
        </p:nvSpPr>
        <p:spPr>
          <a:xfrm>
            <a:off x="1767362" y="72219"/>
            <a:ext cx="6637867" cy="461665"/>
          </a:xfrm>
          <a:prstGeom prst="rect">
            <a:avLst/>
          </a:prstGeom>
          <a:noFill/>
        </p:spPr>
        <p:txBody>
          <a:bodyPr wrap="square" rtlCol="0">
            <a:spAutoFit/>
          </a:bodyPr>
          <a:lstStyle/>
          <a:p>
            <a:r>
              <a:rPr lang="en-GB" sz="2400" b="1" dirty="0"/>
              <a:t>PROJECT PLANNER: </a:t>
            </a:r>
            <a:r>
              <a:rPr lang="en-GB" sz="2400" dirty="0">
                <a:latin typeface="Ink Free" panose="020F0502020204030204" pitchFamily="34" charset="0"/>
                <a:cs typeface="Ink Free" panose="020F0502020204030204" pitchFamily="34" charset="0"/>
              </a:rPr>
              <a:t>UK flood-wind correlation</a:t>
            </a:r>
          </a:p>
        </p:txBody>
      </p:sp>
      <p:sp>
        <p:nvSpPr>
          <p:cNvPr id="71" name="TextBox 70">
            <a:extLst>
              <a:ext uri="{FF2B5EF4-FFF2-40B4-BE49-F238E27FC236}">
                <a16:creationId xmlns:a16="http://schemas.microsoft.com/office/drawing/2014/main" id="{27C6D64B-B408-BD47-A4F3-D60A422FDD38}"/>
              </a:ext>
            </a:extLst>
          </p:cNvPr>
          <p:cNvSpPr txBox="1"/>
          <p:nvPr/>
        </p:nvSpPr>
        <p:spPr>
          <a:xfrm>
            <a:off x="7565788" y="151393"/>
            <a:ext cx="2070025" cy="283118"/>
          </a:xfrm>
          <a:prstGeom prst="rect">
            <a:avLst/>
          </a:prstGeom>
          <a:noFill/>
        </p:spPr>
        <p:txBody>
          <a:bodyPr wrap="square" rtlCol="0">
            <a:spAutoFit/>
          </a:bodyPr>
          <a:lstStyle/>
          <a:p>
            <a:r>
              <a:rPr lang="en-GB" sz="1200" b="1" dirty="0">
                <a:latin typeface="Ink Free" panose="020F0502020204030204" pitchFamily="34" charset="0"/>
                <a:cs typeface="Ink Free" panose="020F0502020204030204" pitchFamily="34" charset="0"/>
              </a:rPr>
              <a:t>(is it potentially material?)</a:t>
            </a:r>
          </a:p>
        </p:txBody>
      </p:sp>
      <p:sp>
        <p:nvSpPr>
          <p:cNvPr id="76" name="TextBox 75">
            <a:extLst>
              <a:ext uri="{FF2B5EF4-FFF2-40B4-BE49-F238E27FC236}">
                <a16:creationId xmlns:a16="http://schemas.microsoft.com/office/drawing/2014/main" id="{1D9174F7-C673-FA45-9870-9DD59A98C453}"/>
              </a:ext>
            </a:extLst>
          </p:cNvPr>
          <p:cNvSpPr txBox="1"/>
          <p:nvPr/>
        </p:nvSpPr>
        <p:spPr>
          <a:xfrm>
            <a:off x="3255562" y="4061064"/>
            <a:ext cx="1580376" cy="646331"/>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SEAS5 fields, argued to be proxies for hazard</a:t>
            </a:r>
          </a:p>
        </p:txBody>
      </p:sp>
      <p:sp>
        <p:nvSpPr>
          <p:cNvPr id="78" name="TextBox 77">
            <a:extLst>
              <a:ext uri="{FF2B5EF4-FFF2-40B4-BE49-F238E27FC236}">
                <a16:creationId xmlns:a16="http://schemas.microsoft.com/office/drawing/2014/main" id="{185075AA-7034-914B-A991-4F379EF04643}"/>
              </a:ext>
            </a:extLst>
          </p:cNvPr>
          <p:cNvSpPr txBox="1"/>
          <p:nvPr/>
        </p:nvSpPr>
        <p:spPr>
          <a:xfrm>
            <a:off x="2839099" y="2934332"/>
            <a:ext cx="2143558"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RP still only reliable ~50 </a:t>
            </a:r>
            <a:r>
              <a:rPr lang="en-GB" sz="1200" b="1" dirty="0" err="1">
                <a:solidFill>
                  <a:srgbClr val="D9A302"/>
                </a:solidFill>
                <a:latin typeface="Ink Free" panose="020F0502020204030204" pitchFamily="34" charset="0"/>
                <a:cs typeface="Ink Free" panose="020F0502020204030204" pitchFamily="34" charset="0"/>
              </a:rPr>
              <a:t>yrs</a:t>
            </a:r>
            <a:endParaRPr lang="en-GB" sz="1200" b="1" dirty="0">
              <a:solidFill>
                <a:srgbClr val="D9A302"/>
              </a:solidFill>
              <a:latin typeface="Ink Free" panose="020F0502020204030204" pitchFamily="34" charset="0"/>
              <a:cs typeface="Ink Free" panose="020F0502020204030204" pitchFamily="34" charset="0"/>
            </a:endParaRPr>
          </a:p>
        </p:txBody>
      </p:sp>
      <p:sp>
        <p:nvSpPr>
          <p:cNvPr id="79" name="TextBox 78">
            <a:extLst>
              <a:ext uri="{FF2B5EF4-FFF2-40B4-BE49-F238E27FC236}">
                <a16:creationId xmlns:a16="http://schemas.microsoft.com/office/drawing/2014/main" id="{7620E605-317B-854F-BB4E-6A781AECB034}"/>
              </a:ext>
            </a:extLst>
          </p:cNvPr>
          <p:cNvSpPr txBox="1"/>
          <p:nvPr/>
        </p:nvSpPr>
        <p:spPr>
          <a:xfrm>
            <a:off x="2494978" y="2233663"/>
            <a:ext cx="2806177" cy="892552"/>
          </a:xfrm>
          <a:prstGeom prst="rect">
            <a:avLst/>
          </a:prstGeom>
          <a:noFill/>
          <a:ln w="15875">
            <a:noFill/>
          </a:ln>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rPr>
              <a:t>JH: Literature review </a:t>
            </a:r>
            <a:r>
              <a:rPr lang="en-GB" sz="1400" b="1" dirty="0"/>
              <a:t>(TASK 1)</a:t>
            </a:r>
          </a:p>
          <a:p>
            <a:pPr marL="101600" indent="-101600">
              <a:buFont typeface="Arial" panose="020B0604020202020204" pitchFamily="34" charset="0"/>
              <a:buChar char="•"/>
            </a:pPr>
            <a:r>
              <a:rPr lang="en-GB" sz="1200" b="1" dirty="0">
                <a:latin typeface="Ink Free" panose="020F0502020204030204" pitchFamily="34" charset="0"/>
              </a:rPr>
              <a:t>JH&amp;RD: pilot to extend evidence of existence of r to higher RPs </a:t>
            </a:r>
            <a:r>
              <a:rPr lang="en-GB" sz="1200" b="1" dirty="0"/>
              <a:t>(</a:t>
            </a:r>
            <a:r>
              <a:rPr lang="en-GB" sz="1400" b="1" dirty="0"/>
              <a:t>TASK 3)</a:t>
            </a:r>
          </a:p>
          <a:p>
            <a:r>
              <a:rPr lang="en-GB" sz="1200" b="1" dirty="0">
                <a:latin typeface="Ink Free" panose="020F0502020204030204" pitchFamily="34" charset="0"/>
              </a:rPr>
              <a:t> </a:t>
            </a:r>
            <a:endParaRPr lang="en-GB" sz="1200" b="1" dirty="0"/>
          </a:p>
        </p:txBody>
      </p:sp>
      <p:sp>
        <p:nvSpPr>
          <p:cNvPr id="80" name="TextBox 79">
            <a:extLst>
              <a:ext uri="{FF2B5EF4-FFF2-40B4-BE49-F238E27FC236}">
                <a16:creationId xmlns:a16="http://schemas.microsoft.com/office/drawing/2014/main" id="{1151F070-8589-3147-8357-D3812DF6889E}"/>
              </a:ext>
            </a:extLst>
          </p:cNvPr>
          <p:cNvSpPr txBox="1"/>
          <p:nvPr/>
        </p:nvSpPr>
        <p:spPr>
          <a:xfrm>
            <a:off x="5917970" y="2098470"/>
            <a:ext cx="2806177" cy="861774"/>
          </a:xfrm>
          <a:prstGeom prst="rect">
            <a:avLst/>
          </a:prstGeom>
          <a:noFill/>
          <a:ln w="15875">
            <a:noFill/>
          </a:ln>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rPr>
              <a:t>Aon: Calculate and combine losses from flooding and wind stochastic event sets using r from task 1, perhaps refined in task 3  </a:t>
            </a:r>
            <a:r>
              <a:rPr lang="en-GB" sz="1400" b="1" dirty="0"/>
              <a:t>(TASK 2)</a:t>
            </a:r>
          </a:p>
        </p:txBody>
      </p:sp>
      <p:sp>
        <p:nvSpPr>
          <p:cNvPr id="81" name="TextBox 80">
            <a:extLst>
              <a:ext uri="{FF2B5EF4-FFF2-40B4-BE49-F238E27FC236}">
                <a16:creationId xmlns:a16="http://schemas.microsoft.com/office/drawing/2014/main" id="{B08EDE47-B804-C042-9126-014B17EB8BC2}"/>
              </a:ext>
            </a:extLst>
          </p:cNvPr>
          <p:cNvSpPr txBox="1"/>
          <p:nvPr/>
        </p:nvSpPr>
        <p:spPr>
          <a:xfrm>
            <a:off x="6136070" y="3030052"/>
            <a:ext cx="2369974"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How </a:t>
            </a:r>
            <a:r>
              <a:rPr lang="en-GB" sz="1200" b="1" u="sng" dirty="0">
                <a:solidFill>
                  <a:srgbClr val="D9A302"/>
                </a:solidFill>
                <a:latin typeface="Ink Free" panose="020F0502020204030204" pitchFamily="34" charset="0"/>
                <a:cs typeface="Ink Free" panose="020F0502020204030204" pitchFamily="34" charset="0"/>
              </a:rPr>
              <a:t>exactly</a:t>
            </a:r>
            <a:r>
              <a:rPr lang="en-GB" sz="1200" b="1" dirty="0">
                <a:solidFill>
                  <a:srgbClr val="D9A302"/>
                </a:solidFill>
                <a:latin typeface="Ink Free" panose="020F0502020204030204" pitchFamily="34" charset="0"/>
                <a:cs typeface="Ink Free" panose="020F0502020204030204" pitchFamily="34" charset="0"/>
              </a:rPr>
              <a:t> to best combine?</a:t>
            </a:r>
            <a:r>
              <a:rPr lang="en-GB" sz="1200" b="1" dirty="0">
                <a:solidFill>
                  <a:srgbClr val="C00000"/>
                </a:solidFill>
                <a:latin typeface="Ink Free" panose="020F0502020204030204" pitchFamily="34" charset="0"/>
              </a:rPr>
              <a:t> </a:t>
            </a:r>
            <a:endParaRPr lang="en-GB" sz="1200" b="1" dirty="0">
              <a:solidFill>
                <a:schemeClr val="accent1">
                  <a:lumMod val="75000"/>
                </a:schemeClr>
              </a:solidFill>
            </a:endParaRPr>
          </a:p>
        </p:txBody>
      </p:sp>
      <p:sp>
        <p:nvSpPr>
          <p:cNvPr id="82" name="TextBox 81">
            <a:extLst>
              <a:ext uri="{FF2B5EF4-FFF2-40B4-BE49-F238E27FC236}">
                <a16:creationId xmlns:a16="http://schemas.microsoft.com/office/drawing/2014/main" id="{51F42FA7-3C6B-BC41-8964-3EA394878F5C}"/>
              </a:ext>
            </a:extLst>
          </p:cNvPr>
          <p:cNvSpPr txBox="1"/>
          <p:nvPr/>
        </p:nvSpPr>
        <p:spPr>
          <a:xfrm>
            <a:off x="6263359" y="3318399"/>
            <a:ext cx="2115397"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rPr>
              <a:t>AIR data only to Aon/PRA</a:t>
            </a:r>
            <a:endParaRPr lang="en-GB" sz="1200" b="1" dirty="0">
              <a:solidFill>
                <a:schemeClr val="accent1">
                  <a:lumMod val="75000"/>
                </a:schemeClr>
              </a:solidFill>
            </a:endParaRPr>
          </a:p>
        </p:txBody>
      </p:sp>
      <p:sp>
        <p:nvSpPr>
          <p:cNvPr id="83" name="TextBox 82">
            <a:extLst>
              <a:ext uri="{FF2B5EF4-FFF2-40B4-BE49-F238E27FC236}">
                <a16:creationId xmlns:a16="http://schemas.microsoft.com/office/drawing/2014/main" id="{D58971A9-349F-604D-ACED-D2B4610980B7}"/>
              </a:ext>
            </a:extLst>
          </p:cNvPr>
          <p:cNvSpPr txBox="1"/>
          <p:nvPr/>
        </p:nvSpPr>
        <p:spPr>
          <a:xfrm>
            <a:off x="9301836" y="3328938"/>
            <a:ext cx="2309226"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rPr>
              <a:t>No firm’s data to leave PRA</a:t>
            </a:r>
            <a:endParaRPr lang="en-GB" sz="1200" b="1" dirty="0">
              <a:solidFill>
                <a:schemeClr val="accent1">
                  <a:lumMod val="75000"/>
                </a:schemeClr>
              </a:solidFill>
            </a:endParaRPr>
          </a:p>
        </p:txBody>
      </p:sp>
      <p:sp>
        <p:nvSpPr>
          <p:cNvPr id="84" name="TextBox 83">
            <a:extLst>
              <a:ext uri="{FF2B5EF4-FFF2-40B4-BE49-F238E27FC236}">
                <a16:creationId xmlns:a16="http://schemas.microsoft.com/office/drawing/2014/main" id="{7F970DBE-B93D-0040-AC16-1160FB66CDA4}"/>
              </a:ext>
            </a:extLst>
          </p:cNvPr>
          <p:cNvSpPr txBox="1"/>
          <p:nvPr/>
        </p:nvSpPr>
        <p:spPr>
          <a:xfrm>
            <a:off x="9251374" y="2824265"/>
            <a:ext cx="2369974"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What is a typical firm? And, justifiable sensitivities to test</a:t>
            </a:r>
            <a:endParaRPr lang="en-GB" sz="1200" b="1" dirty="0">
              <a:solidFill>
                <a:schemeClr val="accent1">
                  <a:lumMod val="75000"/>
                </a:schemeClr>
              </a:solidFill>
            </a:endParaRPr>
          </a:p>
        </p:txBody>
      </p:sp>
      <p:sp>
        <p:nvSpPr>
          <p:cNvPr id="85" name="TextBox 84">
            <a:extLst>
              <a:ext uri="{FF2B5EF4-FFF2-40B4-BE49-F238E27FC236}">
                <a16:creationId xmlns:a16="http://schemas.microsoft.com/office/drawing/2014/main" id="{DF78589C-A40F-2547-B7BE-4CF69332693B}"/>
              </a:ext>
            </a:extLst>
          </p:cNvPr>
          <p:cNvSpPr txBox="1"/>
          <p:nvPr/>
        </p:nvSpPr>
        <p:spPr>
          <a:xfrm>
            <a:off x="9225941" y="2371006"/>
            <a:ext cx="2806177" cy="307777"/>
          </a:xfrm>
          <a:prstGeom prst="rect">
            <a:avLst/>
          </a:prstGeom>
          <a:noFill/>
          <a:ln w="15875">
            <a:noFill/>
          </a:ln>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rPr>
              <a:t>PRA: Solvency modelling </a:t>
            </a:r>
            <a:r>
              <a:rPr lang="en-GB" sz="1400" b="1" dirty="0"/>
              <a:t>(TASK 4)</a:t>
            </a:r>
          </a:p>
        </p:txBody>
      </p:sp>
      <p:sp>
        <p:nvSpPr>
          <p:cNvPr id="86" name="TextBox 85">
            <a:extLst>
              <a:ext uri="{FF2B5EF4-FFF2-40B4-BE49-F238E27FC236}">
                <a16:creationId xmlns:a16="http://schemas.microsoft.com/office/drawing/2014/main" id="{C1FCD3A6-55A5-474C-A898-212A8A03BFF3}"/>
              </a:ext>
            </a:extLst>
          </p:cNvPr>
          <p:cNvSpPr txBox="1"/>
          <p:nvPr/>
        </p:nvSpPr>
        <p:spPr>
          <a:xfrm>
            <a:off x="9709299" y="3967319"/>
            <a:ext cx="1678420"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Simulated seasonal losses of flood, wind with coherent time-stamps </a:t>
            </a:r>
          </a:p>
        </p:txBody>
      </p:sp>
    </p:spTree>
    <p:extLst>
      <p:ext uri="{BB962C8B-B14F-4D97-AF65-F5344CB8AC3E}">
        <p14:creationId xmlns:p14="http://schemas.microsoft.com/office/powerpoint/2010/main" val="3714108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1">
            <a:extLst>
              <a:ext uri="{FF2B5EF4-FFF2-40B4-BE49-F238E27FC236}">
                <a16:creationId xmlns:a16="http://schemas.microsoft.com/office/drawing/2014/main" id="{27A91028-8977-1C4B-904A-63AD2F519CE4}"/>
              </a:ext>
            </a:extLst>
          </p:cNvPr>
          <p:cNvSpPr txBox="1"/>
          <p:nvPr/>
        </p:nvSpPr>
        <p:spPr>
          <a:xfrm>
            <a:off x="541689" y="294652"/>
            <a:ext cx="6417911" cy="954107"/>
          </a:xfrm>
          <a:prstGeom prst="rect">
            <a:avLst/>
          </a:prstGeom>
          <a:noFill/>
        </p:spPr>
        <p:txBody>
          <a:bodyPr wrap="square" rtlCol="0">
            <a:spAutoFit/>
          </a:bodyPr>
          <a:lstStyle/>
          <a:p>
            <a:r>
              <a:rPr lang="en-GB" sz="2800" b="1" dirty="0">
                <a:cs typeface="Ink Free" panose="020F0502020204030204" pitchFamily="34" charset="0"/>
              </a:rPr>
              <a:t>Co-RISK ‘toolkit’ - underlying motivation for its design, and philosophy</a:t>
            </a:r>
            <a:endParaRPr lang="en-GB" sz="2800" dirty="0">
              <a:cs typeface="Ink Free" panose="020F0502020204030204" pitchFamily="34" charset="0"/>
            </a:endParaRPr>
          </a:p>
        </p:txBody>
      </p:sp>
      <p:sp>
        <p:nvSpPr>
          <p:cNvPr id="6" name="TextBox 5">
            <a:extLst>
              <a:ext uri="{FF2B5EF4-FFF2-40B4-BE49-F238E27FC236}">
                <a16:creationId xmlns:a16="http://schemas.microsoft.com/office/drawing/2014/main" id="{21A95D43-ACCD-0244-8C82-0BB0C9E43B66}"/>
              </a:ext>
            </a:extLst>
          </p:cNvPr>
          <p:cNvSpPr txBox="1"/>
          <p:nvPr/>
        </p:nvSpPr>
        <p:spPr>
          <a:xfrm>
            <a:off x="541688" y="4793759"/>
            <a:ext cx="11256289" cy="461665"/>
          </a:xfrm>
          <a:prstGeom prst="rect">
            <a:avLst/>
          </a:prstGeom>
          <a:noFill/>
        </p:spPr>
        <p:txBody>
          <a:bodyPr wrap="square" rtlCol="0">
            <a:spAutoFit/>
          </a:bodyPr>
          <a:lstStyle/>
          <a:p>
            <a:r>
              <a:rPr lang="en-GB" sz="2400" b="1" dirty="0"/>
              <a:t>Philosophy: </a:t>
            </a:r>
            <a:r>
              <a:rPr lang="en-GB" sz="2400" dirty="0"/>
              <a:t>Bottom-up (i.e. driven by real tasks/needs), aiming at usable outputs.</a:t>
            </a:r>
            <a:endParaRPr lang="en-GB" b="1" dirty="0"/>
          </a:p>
        </p:txBody>
      </p:sp>
      <p:sp>
        <p:nvSpPr>
          <p:cNvPr id="2" name="TextBox 1">
            <a:extLst>
              <a:ext uri="{FF2B5EF4-FFF2-40B4-BE49-F238E27FC236}">
                <a16:creationId xmlns:a16="http://schemas.microsoft.com/office/drawing/2014/main" id="{C977D72A-7879-CE44-9751-5CF5288CAADE}"/>
              </a:ext>
            </a:extLst>
          </p:cNvPr>
          <p:cNvSpPr txBox="1"/>
          <p:nvPr/>
        </p:nvSpPr>
        <p:spPr>
          <a:xfrm>
            <a:off x="541689" y="3174860"/>
            <a:ext cx="11256288" cy="830997"/>
          </a:xfrm>
          <a:prstGeom prst="rect">
            <a:avLst/>
          </a:prstGeom>
          <a:noFill/>
        </p:spPr>
        <p:txBody>
          <a:bodyPr wrap="square" rtlCol="0">
            <a:spAutoFit/>
          </a:bodyPr>
          <a:lstStyle/>
          <a:p>
            <a:r>
              <a:rPr lang="en-GB" sz="2400" dirty="0"/>
              <a:t>There are many project planning frameworks, but this endeavour is specific to projects that translate science into actionable information relating to natural hazard risk.</a:t>
            </a:r>
          </a:p>
        </p:txBody>
      </p:sp>
      <p:sp>
        <p:nvSpPr>
          <p:cNvPr id="10" name="TextBox 9">
            <a:extLst>
              <a:ext uri="{FF2B5EF4-FFF2-40B4-BE49-F238E27FC236}">
                <a16:creationId xmlns:a16="http://schemas.microsoft.com/office/drawing/2014/main" id="{712E24A7-1A82-A84E-A655-91BFCF7573B2}"/>
              </a:ext>
            </a:extLst>
          </p:cNvPr>
          <p:cNvSpPr txBox="1"/>
          <p:nvPr/>
        </p:nvSpPr>
        <p:spPr>
          <a:xfrm>
            <a:off x="541689" y="1769694"/>
            <a:ext cx="6417911" cy="1200329"/>
          </a:xfrm>
          <a:prstGeom prst="rect">
            <a:avLst/>
          </a:prstGeom>
          <a:noFill/>
        </p:spPr>
        <p:txBody>
          <a:bodyPr wrap="square" rtlCol="0">
            <a:spAutoFit/>
          </a:bodyPr>
          <a:lstStyle/>
          <a:p>
            <a:r>
              <a:rPr lang="en-GB" sz="2400" b="1" dirty="0"/>
              <a:t>What is it?: </a:t>
            </a:r>
            <a:r>
              <a:rPr lang="en-GB" sz="2400" dirty="0"/>
              <a:t>An accessible (i.e. paper-based), workshop style ‘toolkit’ that is tailored to translating risk-related natural hazard science. </a:t>
            </a:r>
            <a:endParaRPr lang="en-GB" b="1" dirty="0"/>
          </a:p>
        </p:txBody>
      </p:sp>
    </p:spTree>
    <p:extLst>
      <p:ext uri="{BB962C8B-B14F-4D97-AF65-F5344CB8AC3E}">
        <p14:creationId xmlns:p14="http://schemas.microsoft.com/office/powerpoint/2010/main" val="35565963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2B202-DF70-314B-BF21-8234E8C5D8D8}"/>
              </a:ext>
            </a:extLst>
          </p:cNvPr>
          <p:cNvSpPr>
            <a:spLocks noGrp="1"/>
          </p:cNvSpPr>
          <p:nvPr>
            <p:ph type="title"/>
          </p:nvPr>
        </p:nvSpPr>
        <p:spPr>
          <a:xfrm>
            <a:off x="838200" y="297393"/>
            <a:ext cx="10515600" cy="1023408"/>
          </a:xfrm>
        </p:spPr>
        <p:txBody>
          <a:bodyPr>
            <a:normAutofit/>
          </a:bodyPr>
          <a:lstStyle/>
          <a:p>
            <a:pPr>
              <a:spcBef>
                <a:spcPts val="0"/>
              </a:spcBef>
            </a:pPr>
            <a:r>
              <a:rPr lang="en-GB" sz="2800" b="1" dirty="0">
                <a:latin typeface="+mn-lt"/>
              </a:rPr>
              <a:t>Map 3 - How exactly are you going to make this project work?</a:t>
            </a:r>
          </a:p>
        </p:txBody>
      </p:sp>
      <p:sp>
        <p:nvSpPr>
          <p:cNvPr id="7" name="Content Placeholder 6">
            <a:extLst>
              <a:ext uri="{FF2B5EF4-FFF2-40B4-BE49-F238E27FC236}">
                <a16:creationId xmlns:a16="http://schemas.microsoft.com/office/drawing/2014/main" id="{22EE733D-A1F3-E249-A2DB-4BD62B2A8E1E}"/>
              </a:ext>
            </a:extLst>
          </p:cNvPr>
          <p:cNvSpPr>
            <a:spLocks noGrp="1"/>
          </p:cNvSpPr>
          <p:nvPr>
            <p:ph idx="1"/>
          </p:nvPr>
        </p:nvSpPr>
        <p:spPr>
          <a:xfrm>
            <a:off x="1176867" y="2011892"/>
            <a:ext cx="10515600" cy="3525308"/>
          </a:xfrm>
        </p:spPr>
        <p:txBody>
          <a:bodyPr>
            <a:normAutofit lnSpcReduction="10000"/>
          </a:bodyPr>
          <a:lstStyle/>
          <a:p>
            <a:r>
              <a:rPr lang="en-GB" b="1" dirty="0"/>
              <a:t>Success criteria: </a:t>
            </a:r>
            <a:r>
              <a:rPr lang="en-GB" dirty="0"/>
              <a:t>What are the project's success criteria? </a:t>
            </a:r>
            <a:endParaRPr lang="en-GB" dirty="0">
              <a:highlight>
                <a:srgbClr val="FFFF00"/>
              </a:highlight>
            </a:endParaRPr>
          </a:p>
          <a:p>
            <a:endParaRPr lang="en-GB" b="1" dirty="0">
              <a:highlight>
                <a:srgbClr val="FFFF00"/>
              </a:highlight>
            </a:endParaRPr>
          </a:p>
          <a:p>
            <a:r>
              <a:rPr lang="en-GB" b="1" dirty="0"/>
              <a:t>Tractable task: </a:t>
            </a:r>
            <a:r>
              <a:rPr lang="en-GB" dirty="0"/>
              <a:t>Have you found a pragmatic way, likely leveraging existing resources, of getting from scientific A to usable metric B? </a:t>
            </a:r>
          </a:p>
          <a:p>
            <a:endParaRPr lang="en-GB" b="1" dirty="0"/>
          </a:p>
          <a:p>
            <a:r>
              <a:rPr lang="en-GB" b="1" dirty="0"/>
              <a:t>Involvement of all: </a:t>
            </a:r>
            <a:r>
              <a:rPr lang="en-GB" dirty="0"/>
              <a:t>Do all parties have at least one outcome/output to motivate them to stay involved? And, indeed, a task (e.g. specific analysis, writing/synthesis task) to do? </a:t>
            </a:r>
          </a:p>
        </p:txBody>
      </p:sp>
    </p:spTree>
    <p:extLst>
      <p:ext uri="{BB962C8B-B14F-4D97-AF65-F5344CB8AC3E}">
        <p14:creationId xmlns:p14="http://schemas.microsoft.com/office/powerpoint/2010/main" val="14839062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nip Single Corner of Rectangle 44">
            <a:extLst>
              <a:ext uri="{FF2B5EF4-FFF2-40B4-BE49-F238E27FC236}">
                <a16:creationId xmlns:a16="http://schemas.microsoft.com/office/drawing/2014/main" id="{46C25809-1D5C-6648-8F84-C9AEC2FB53EF}"/>
              </a:ext>
            </a:extLst>
          </p:cNvPr>
          <p:cNvSpPr/>
          <p:nvPr/>
        </p:nvSpPr>
        <p:spPr>
          <a:xfrm>
            <a:off x="12513" y="4427620"/>
            <a:ext cx="2406399" cy="2430380"/>
          </a:xfrm>
          <a:prstGeom prst="snip1Rect">
            <a:avLst>
              <a:gd name="adj" fmla="val 40128"/>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ounded Rectangle 3">
            <a:extLst>
              <a:ext uri="{FF2B5EF4-FFF2-40B4-BE49-F238E27FC236}">
                <a16:creationId xmlns:a16="http://schemas.microsoft.com/office/drawing/2014/main" id="{69B9D50E-61A6-A74B-AE6A-8067BC4D7D65}"/>
              </a:ext>
            </a:extLst>
          </p:cNvPr>
          <p:cNvSpPr/>
          <p:nvPr/>
        </p:nvSpPr>
        <p:spPr>
          <a:xfrm>
            <a:off x="151871" y="153974"/>
            <a:ext cx="1236663" cy="440267"/>
          </a:xfrm>
          <a:prstGeom prst="roundRect">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B39E8A8-C449-0545-BA87-ECBBD9971E4C}"/>
              </a:ext>
            </a:extLst>
          </p:cNvPr>
          <p:cNvSpPr txBox="1"/>
          <p:nvPr/>
        </p:nvSpPr>
        <p:spPr>
          <a:xfrm>
            <a:off x="262202" y="189441"/>
            <a:ext cx="1016000" cy="369332"/>
          </a:xfrm>
          <a:prstGeom prst="rect">
            <a:avLst/>
          </a:prstGeom>
          <a:noFill/>
        </p:spPr>
        <p:txBody>
          <a:bodyPr wrap="square" rtlCol="0">
            <a:spAutoFit/>
          </a:bodyPr>
          <a:lstStyle/>
          <a:p>
            <a:r>
              <a:rPr lang="en-GB" b="1" dirty="0">
                <a:latin typeface="Tahoma" panose="020B0604030504040204" pitchFamily="34" charset="0"/>
                <a:ea typeface="Tahoma" panose="020B0604030504040204" pitchFamily="34" charset="0"/>
                <a:cs typeface="Tahoma" panose="020B0604030504040204" pitchFamily="34" charset="0"/>
              </a:rPr>
              <a:t>MAP 3</a:t>
            </a:r>
          </a:p>
        </p:txBody>
      </p:sp>
      <p:sp>
        <p:nvSpPr>
          <p:cNvPr id="6" name="TextBox 5">
            <a:extLst>
              <a:ext uri="{FF2B5EF4-FFF2-40B4-BE49-F238E27FC236}">
                <a16:creationId xmlns:a16="http://schemas.microsoft.com/office/drawing/2014/main" id="{CC726237-ADEC-CD4B-B316-F7C17D7836A9}"/>
              </a:ext>
            </a:extLst>
          </p:cNvPr>
          <p:cNvSpPr txBox="1"/>
          <p:nvPr/>
        </p:nvSpPr>
        <p:spPr>
          <a:xfrm>
            <a:off x="1546909" y="143274"/>
            <a:ext cx="6847642" cy="461665"/>
          </a:xfrm>
          <a:prstGeom prst="rect">
            <a:avLst/>
          </a:prstGeom>
          <a:noFill/>
        </p:spPr>
        <p:txBody>
          <a:bodyPr wrap="square" rtlCol="0">
            <a:spAutoFit/>
          </a:bodyPr>
          <a:lstStyle/>
          <a:p>
            <a:r>
              <a:rPr lang="en-GB" sz="2400" b="1" dirty="0"/>
              <a:t>PROJECT PLANNER: </a:t>
            </a:r>
            <a:r>
              <a:rPr lang="en-GB" sz="2400" dirty="0">
                <a:latin typeface="Ink Free" panose="020F0502020204030204" pitchFamily="34" charset="0"/>
                <a:cs typeface="Ink Free" panose="020F0502020204030204" pitchFamily="34" charset="0"/>
              </a:rPr>
              <a:t>For a specific, targeted project!</a:t>
            </a:r>
          </a:p>
        </p:txBody>
      </p:sp>
      <p:sp>
        <p:nvSpPr>
          <p:cNvPr id="27" name="TextBox 26">
            <a:extLst>
              <a:ext uri="{FF2B5EF4-FFF2-40B4-BE49-F238E27FC236}">
                <a16:creationId xmlns:a16="http://schemas.microsoft.com/office/drawing/2014/main" id="{AD3615CE-4AA5-7E47-BC38-705FB5C18E9A}"/>
              </a:ext>
            </a:extLst>
          </p:cNvPr>
          <p:cNvSpPr txBox="1"/>
          <p:nvPr/>
        </p:nvSpPr>
        <p:spPr>
          <a:xfrm>
            <a:off x="6131620" y="2747845"/>
            <a:ext cx="2115397"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C00000"/>
                </a:solidFill>
                <a:latin typeface="Ink Free" panose="020F0502020204030204" pitchFamily="34" charset="0"/>
              </a:rPr>
              <a:t>Barriers </a:t>
            </a:r>
            <a:r>
              <a:rPr lang="en-GB" sz="1200" b="1" u="sng" dirty="0">
                <a:solidFill>
                  <a:srgbClr val="C00000"/>
                </a:solidFill>
                <a:latin typeface="Ink Free" panose="020F0502020204030204" pitchFamily="34" charset="0"/>
              </a:rPr>
              <a:t>relating to this task</a:t>
            </a:r>
            <a:endParaRPr lang="en-GB" sz="1200" b="1" dirty="0">
              <a:solidFill>
                <a:schemeClr val="accent1">
                  <a:lumMod val="75000"/>
                </a:schemeClr>
              </a:solidFill>
            </a:endParaRPr>
          </a:p>
        </p:txBody>
      </p:sp>
      <p:sp>
        <p:nvSpPr>
          <p:cNvPr id="28" name="Right Arrow 27">
            <a:extLst>
              <a:ext uri="{FF2B5EF4-FFF2-40B4-BE49-F238E27FC236}">
                <a16:creationId xmlns:a16="http://schemas.microsoft.com/office/drawing/2014/main" id="{F561B7A9-6756-424D-98A8-E0812F95684F}"/>
              </a:ext>
            </a:extLst>
          </p:cNvPr>
          <p:cNvSpPr/>
          <p:nvPr/>
        </p:nvSpPr>
        <p:spPr>
          <a:xfrm>
            <a:off x="199209" y="6200615"/>
            <a:ext cx="1038523" cy="470529"/>
          </a:xfrm>
          <a:prstGeom prst="rightArrow">
            <a:avLst>
              <a:gd name="adj1" fmla="val 54413"/>
              <a:gd name="adj2" fmla="val 74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0425B332-01D7-9D46-99CB-F2E3D5133FFD}"/>
              </a:ext>
            </a:extLst>
          </p:cNvPr>
          <p:cNvSpPr txBox="1"/>
          <p:nvPr/>
        </p:nvSpPr>
        <p:spPr>
          <a:xfrm>
            <a:off x="1278202" y="6147924"/>
            <a:ext cx="1224101" cy="523220"/>
          </a:xfrm>
          <a:prstGeom prst="rect">
            <a:avLst/>
          </a:prstGeom>
          <a:noFill/>
        </p:spPr>
        <p:txBody>
          <a:bodyPr wrap="square" rtlCol="0">
            <a:spAutoFit/>
          </a:bodyPr>
          <a:lstStyle/>
          <a:p>
            <a:r>
              <a:rPr lang="en-GB" sz="1400" b="1" dirty="0">
                <a:solidFill>
                  <a:schemeClr val="accent1">
                    <a:lumMod val="75000"/>
                  </a:schemeClr>
                </a:solidFill>
                <a:cs typeface="Ink Free" panose="020F0502020204030204" pitchFamily="34" charset="0"/>
              </a:rPr>
              <a:t>Contribution e.g. skill/data</a:t>
            </a:r>
          </a:p>
        </p:txBody>
      </p:sp>
      <p:sp>
        <p:nvSpPr>
          <p:cNvPr id="30" name="TextBox 29">
            <a:extLst>
              <a:ext uri="{FF2B5EF4-FFF2-40B4-BE49-F238E27FC236}">
                <a16:creationId xmlns:a16="http://schemas.microsoft.com/office/drawing/2014/main" id="{2CD0DB64-4FE7-6242-9360-8971413D3039}"/>
              </a:ext>
            </a:extLst>
          </p:cNvPr>
          <p:cNvSpPr txBox="1"/>
          <p:nvPr/>
        </p:nvSpPr>
        <p:spPr>
          <a:xfrm>
            <a:off x="415758" y="4427620"/>
            <a:ext cx="785646" cy="461665"/>
          </a:xfrm>
          <a:prstGeom prst="rect">
            <a:avLst/>
          </a:prstGeom>
          <a:noFill/>
        </p:spPr>
        <p:txBody>
          <a:bodyPr wrap="square" rtlCol="0">
            <a:spAutoFit/>
          </a:bodyPr>
          <a:lstStyle/>
          <a:p>
            <a:r>
              <a:rPr lang="en-GB" sz="2400" b="1" dirty="0"/>
              <a:t>Key</a:t>
            </a:r>
          </a:p>
        </p:txBody>
      </p:sp>
      <p:sp>
        <p:nvSpPr>
          <p:cNvPr id="33" name="Oval 32">
            <a:extLst>
              <a:ext uri="{FF2B5EF4-FFF2-40B4-BE49-F238E27FC236}">
                <a16:creationId xmlns:a16="http://schemas.microsoft.com/office/drawing/2014/main" id="{51EFF146-048A-CD4E-96C3-518C0F6D7633}"/>
              </a:ext>
            </a:extLst>
          </p:cNvPr>
          <p:cNvSpPr/>
          <p:nvPr/>
        </p:nvSpPr>
        <p:spPr>
          <a:xfrm>
            <a:off x="426305" y="5790061"/>
            <a:ext cx="158309" cy="158309"/>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BA33695C-1C47-E940-B095-FEC47D35B029}"/>
              </a:ext>
            </a:extLst>
          </p:cNvPr>
          <p:cNvSpPr txBox="1"/>
          <p:nvPr/>
        </p:nvSpPr>
        <p:spPr>
          <a:xfrm>
            <a:off x="1088053" y="4845309"/>
            <a:ext cx="945353" cy="523220"/>
          </a:xfrm>
          <a:prstGeom prst="rect">
            <a:avLst/>
          </a:prstGeom>
          <a:noFill/>
        </p:spPr>
        <p:txBody>
          <a:bodyPr wrap="square" rtlCol="0">
            <a:spAutoFit/>
          </a:bodyPr>
          <a:lstStyle/>
          <a:p>
            <a:r>
              <a:rPr lang="en-GB" sz="1400" b="1" dirty="0">
                <a:solidFill>
                  <a:srgbClr val="C00000"/>
                </a:solidFill>
                <a:cs typeface="Ink Free" panose="020F0502020204030204" pitchFamily="34" charset="0"/>
              </a:rPr>
              <a:t>Barrier/ constraint</a:t>
            </a:r>
          </a:p>
        </p:txBody>
      </p:sp>
      <p:sp>
        <p:nvSpPr>
          <p:cNvPr id="39" name="TextBox 38">
            <a:extLst>
              <a:ext uri="{FF2B5EF4-FFF2-40B4-BE49-F238E27FC236}">
                <a16:creationId xmlns:a16="http://schemas.microsoft.com/office/drawing/2014/main" id="{0EA2EE7E-C354-7A49-9380-28DBEED63285}"/>
              </a:ext>
            </a:extLst>
          </p:cNvPr>
          <p:cNvSpPr txBox="1"/>
          <p:nvPr/>
        </p:nvSpPr>
        <p:spPr>
          <a:xfrm>
            <a:off x="611443" y="5626723"/>
            <a:ext cx="1392467" cy="523220"/>
          </a:xfrm>
          <a:prstGeom prst="rect">
            <a:avLst/>
          </a:prstGeom>
          <a:noFill/>
        </p:spPr>
        <p:txBody>
          <a:bodyPr wrap="square" rtlCol="0">
            <a:spAutoFit/>
          </a:bodyPr>
          <a:lstStyle/>
          <a:p>
            <a:r>
              <a:rPr lang="en-GB" sz="1400" b="1" dirty="0">
                <a:solidFill>
                  <a:schemeClr val="bg1">
                    <a:lumMod val="50000"/>
                  </a:schemeClr>
                </a:solidFill>
                <a:cs typeface="Ink Free" panose="020F0502020204030204" pitchFamily="34" charset="0"/>
              </a:rPr>
              <a:t>Useful output/ outcome</a:t>
            </a:r>
          </a:p>
        </p:txBody>
      </p:sp>
      <p:sp>
        <p:nvSpPr>
          <p:cNvPr id="42" name="Oval 41">
            <a:extLst>
              <a:ext uri="{FF2B5EF4-FFF2-40B4-BE49-F238E27FC236}">
                <a16:creationId xmlns:a16="http://schemas.microsoft.com/office/drawing/2014/main" id="{59C9A2A6-A1E0-1144-AF0A-4FDE9BE25411}"/>
              </a:ext>
            </a:extLst>
          </p:cNvPr>
          <p:cNvSpPr/>
          <p:nvPr/>
        </p:nvSpPr>
        <p:spPr>
          <a:xfrm>
            <a:off x="427622" y="5243518"/>
            <a:ext cx="158309" cy="158309"/>
          </a:xfrm>
          <a:prstGeom prst="ellipse">
            <a:avLst/>
          </a:prstGeom>
          <a:solidFill>
            <a:srgbClr val="D9A302"/>
          </a:solidFill>
          <a:ln>
            <a:solidFill>
              <a:srgbClr val="D9A3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44" name="TextBox 43">
            <a:extLst>
              <a:ext uri="{FF2B5EF4-FFF2-40B4-BE49-F238E27FC236}">
                <a16:creationId xmlns:a16="http://schemas.microsoft.com/office/drawing/2014/main" id="{CD671274-8C78-4D4A-B097-9AD15C578AFD}"/>
              </a:ext>
            </a:extLst>
          </p:cNvPr>
          <p:cNvSpPr txBox="1"/>
          <p:nvPr/>
        </p:nvSpPr>
        <p:spPr>
          <a:xfrm>
            <a:off x="142365" y="4939232"/>
            <a:ext cx="1203970" cy="307777"/>
          </a:xfrm>
          <a:prstGeom prst="rect">
            <a:avLst/>
          </a:prstGeom>
          <a:noFill/>
        </p:spPr>
        <p:txBody>
          <a:bodyPr wrap="square" rtlCol="0">
            <a:spAutoFit/>
          </a:bodyPr>
          <a:lstStyle/>
          <a:p>
            <a:r>
              <a:rPr lang="en-GB" sz="1400" b="1" dirty="0">
                <a:solidFill>
                  <a:srgbClr val="D9A302"/>
                </a:solidFill>
                <a:cs typeface="Ink Free" panose="020F0502020204030204" pitchFamily="34" charset="0"/>
              </a:rPr>
              <a:t>Concern</a:t>
            </a:r>
          </a:p>
        </p:txBody>
      </p:sp>
      <p:sp>
        <p:nvSpPr>
          <p:cNvPr id="55" name="Rounded Rectangle 54">
            <a:extLst>
              <a:ext uri="{FF2B5EF4-FFF2-40B4-BE49-F238E27FC236}">
                <a16:creationId xmlns:a16="http://schemas.microsoft.com/office/drawing/2014/main" id="{D926BCE1-5F99-B540-B9A9-C0044EC2C6FA}"/>
              </a:ext>
            </a:extLst>
          </p:cNvPr>
          <p:cNvSpPr/>
          <p:nvPr/>
        </p:nvSpPr>
        <p:spPr>
          <a:xfrm>
            <a:off x="2749372" y="5106919"/>
            <a:ext cx="9015005" cy="1564225"/>
          </a:xfrm>
          <a:prstGeom prst="round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TextBox 74">
            <a:extLst>
              <a:ext uri="{FF2B5EF4-FFF2-40B4-BE49-F238E27FC236}">
                <a16:creationId xmlns:a16="http://schemas.microsoft.com/office/drawing/2014/main" id="{80CCCF95-79C3-8F43-9732-B033913BCB04}"/>
              </a:ext>
            </a:extLst>
          </p:cNvPr>
          <p:cNvSpPr txBox="1"/>
          <p:nvPr/>
        </p:nvSpPr>
        <p:spPr>
          <a:xfrm>
            <a:off x="6094113" y="3152129"/>
            <a:ext cx="2143558"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rgbClr val="D9A302"/>
                </a:solidFill>
                <a:latin typeface="Ink Free" panose="020F0502020204030204" pitchFamily="34" charset="0"/>
                <a:cs typeface="Ink Free" panose="020F0502020204030204" pitchFamily="34" charset="0"/>
              </a:rPr>
              <a:t>Concerns </a:t>
            </a:r>
            <a:r>
              <a:rPr lang="en-GB" sz="1200" b="1" u="sng" dirty="0">
                <a:solidFill>
                  <a:srgbClr val="D9A302"/>
                </a:solidFill>
                <a:latin typeface="Ink Free" panose="020F0502020204030204" pitchFamily="34" charset="0"/>
                <a:cs typeface="Ink Free" panose="020F0502020204030204" pitchFamily="34" charset="0"/>
              </a:rPr>
              <a:t>relation to these actions</a:t>
            </a:r>
            <a:endParaRPr lang="en-GB" sz="1200" b="1" dirty="0">
              <a:solidFill>
                <a:srgbClr val="D9A302"/>
              </a:solidFill>
              <a:latin typeface="Ink Free" panose="020F0502020204030204" pitchFamily="34" charset="0"/>
              <a:cs typeface="Ink Free" panose="020F0502020204030204" pitchFamily="34" charset="0"/>
            </a:endParaRPr>
          </a:p>
        </p:txBody>
      </p:sp>
      <p:sp>
        <p:nvSpPr>
          <p:cNvPr id="77" name="TextBox 76">
            <a:extLst>
              <a:ext uri="{FF2B5EF4-FFF2-40B4-BE49-F238E27FC236}">
                <a16:creationId xmlns:a16="http://schemas.microsoft.com/office/drawing/2014/main" id="{F50FB458-2A79-234E-9078-9D42F6CBC5BB}"/>
              </a:ext>
            </a:extLst>
          </p:cNvPr>
          <p:cNvSpPr txBox="1"/>
          <p:nvPr/>
        </p:nvSpPr>
        <p:spPr>
          <a:xfrm>
            <a:off x="3062030" y="5730715"/>
            <a:ext cx="1810358"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Relating to hazard [JKH] …. Add initials of stakeholder this relates to</a:t>
            </a:r>
          </a:p>
        </p:txBody>
      </p:sp>
      <p:sp>
        <p:nvSpPr>
          <p:cNvPr id="74" name="TextBox 73">
            <a:extLst>
              <a:ext uri="{FF2B5EF4-FFF2-40B4-BE49-F238E27FC236}">
                <a16:creationId xmlns:a16="http://schemas.microsoft.com/office/drawing/2014/main" id="{FC3D772A-B469-2740-B0B0-6158F6E2E2BF}"/>
              </a:ext>
            </a:extLst>
          </p:cNvPr>
          <p:cNvSpPr txBox="1"/>
          <p:nvPr/>
        </p:nvSpPr>
        <p:spPr>
          <a:xfrm>
            <a:off x="520340" y="831140"/>
            <a:ext cx="10738210" cy="461665"/>
          </a:xfrm>
          <a:prstGeom prst="rect">
            <a:avLst/>
          </a:prstGeom>
          <a:noFill/>
        </p:spPr>
        <p:txBody>
          <a:bodyPr wrap="square" rtlCol="0">
            <a:spAutoFit/>
          </a:bodyPr>
          <a:lstStyle/>
          <a:p>
            <a:r>
              <a:rPr lang="en-GB" sz="1200" b="1" dirty="0">
                <a:solidFill>
                  <a:schemeClr val="bg1">
                    <a:lumMod val="50000"/>
                  </a:schemeClr>
                </a:solidFill>
                <a:latin typeface="Ink Free" panose="020F0502020204030204" pitchFamily="34" charset="0"/>
                <a:cs typeface="Ink Free" panose="020F0502020204030204" pitchFamily="34" charset="0"/>
              </a:rPr>
              <a:t>In 2-3 sentences state the objective of the project, and how an appropriate climate -&gt; implications analysis will be conducted.  This will likely use building blocks already available to the stakeholders (e.g. models, datasets). Include barriers, concerns, data/skills contributed, and identify tasks required.</a:t>
            </a:r>
          </a:p>
        </p:txBody>
      </p:sp>
      <p:sp>
        <p:nvSpPr>
          <p:cNvPr id="36" name="Right Arrow 35">
            <a:extLst>
              <a:ext uri="{FF2B5EF4-FFF2-40B4-BE49-F238E27FC236}">
                <a16:creationId xmlns:a16="http://schemas.microsoft.com/office/drawing/2014/main" id="{4B44FE1A-45D8-8C44-99A5-CE53B18E3E07}"/>
              </a:ext>
            </a:extLst>
          </p:cNvPr>
          <p:cNvSpPr/>
          <p:nvPr/>
        </p:nvSpPr>
        <p:spPr>
          <a:xfrm>
            <a:off x="611442" y="2013027"/>
            <a:ext cx="1807469" cy="1697748"/>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8" name="Rounded Rectangle 37">
            <a:extLst>
              <a:ext uri="{FF2B5EF4-FFF2-40B4-BE49-F238E27FC236}">
                <a16:creationId xmlns:a16="http://schemas.microsoft.com/office/drawing/2014/main" id="{EE2A1474-6619-AA4B-86A6-D6485FAC1AE0}"/>
              </a:ext>
            </a:extLst>
          </p:cNvPr>
          <p:cNvSpPr/>
          <p:nvPr/>
        </p:nvSpPr>
        <p:spPr>
          <a:xfrm>
            <a:off x="2662417" y="2063623"/>
            <a:ext cx="2565662" cy="1646877"/>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208F07D2-D919-B04E-8CC5-FD7488B70C86}"/>
              </a:ext>
            </a:extLst>
          </p:cNvPr>
          <p:cNvSpPr txBox="1"/>
          <p:nvPr/>
        </p:nvSpPr>
        <p:spPr>
          <a:xfrm>
            <a:off x="3332806" y="1469336"/>
            <a:ext cx="1424261" cy="461665"/>
          </a:xfrm>
          <a:prstGeom prst="rect">
            <a:avLst/>
          </a:prstGeom>
          <a:noFill/>
        </p:spPr>
        <p:txBody>
          <a:bodyPr wrap="square" rtlCol="0">
            <a:spAutoFit/>
          </a:bodyPr>
          <a:lstStyle/>
          <a:p>
            <a:r>
              <a:rPr lang="en-GB" sz="2400" b="1" dirty="0"/>
              <a:t>Hazard</a:t>
            </a:r>
          </a:p>
        </p:txBody>
      </p:sp>
      <p:sp>
        <p:nvSpPr>
          <p:cNvPr id="41" name="TextBox 40">
            <a:extLst>
              <a:ext uri="{FF2B5EF4-FFF2-40B4-BE49-F238E27FC236}">
                <a16:creationId xmlns:a16="http://schemas.microsoft.com/office/drawing/2014/main" id="{1E685A9E-8809-2C4A-8802-13501CE7F06F}"/>
              </a:ext>
            </a:extLst>
          </p:cNvPr>
          <p:cNvSpPr txBox="1"/>
          <p:nvPr/>
        </p:nvSpPr>
        <p:spPr>
          <a:xfrm>
            <a:off x="834778" y="1474089"/>
            <a:ext cx="1424261" cy="461665"/>
          </a:xfrm>
          <a:prstGeom prst="rect">
            <a:avLst/>
          </a:prstGeom>
          <a:noFill/>
        </p:spPr>
        <p:txBody>
          <a:bodyPr wrap="square" rtlCol="0">
            <a:spAutoFit/>
          </a:bodyPr>
          <a:lstStyle/>
          <a:p>
            <a:r>
              <a:rPr lang="en-GB" sz="2400" b="1" dirty="0"/>
              <a:t>Climate</a:t>
            </a:r>
          </a:p>
        </p:txBody>
      </p:sp>
      <p:sp>
        <p:nvSpPr>
          <p:cNvPr id="46" name="TextBox 45">
            <a:extLst>
              <a:ext uri="{FF2B5EF4-FFF2-40B4-BE49-F238E27FC236}">
                <a16:creationId xmlns:a16="http://schemas.microsoft.com/office/drawing/2014/main" id="{CC91E878-12D0-9C46-AA7A-31A404C504BD}"/>
              </a:ext>
            </a:extLst>
          </p:cNvPr>
          <p:cNvSpPr txBox="1"/>
          <p:nvPr/>
        </p:nvSpPr>
        <p:spPr>
          <a:xfrm>
            <a:off x="6340529" y="1466972"/>
            <a:ext cx="1757920" cy="461665"/>
          </a:xfrm>
          <a:prstGeom prst="rect">
            <a:avLst/>
          </a:prstGeom>
          <a:noFill/>
        </p:spPr>
        <p:txBody>
          <a:bodyPr wrap="square" rtlCol="0">
            <a:spAutoFit/>
          </a:bodyPr>
          <a:lstStyle/>
          <a:p>
            <a:r>
              <a:rPr lang="en-GB" sz="2400" b="1" dirty="0"/>
              <a:t>Risk/impact</a:t>
            </a:r>
          </a:p>
        </p:txBody>
      </p:sp>
      <p:sp>
        <p:nvSpPr>
          <p:cNvPr id="47" name="TextBox 46">
            <a:extLst>
              <a:ext uri="{FF2B5EF4-FFF2-40B4-BE49-F238E27FC236}">
                <a16:creationId xmlns:a16="http://schemas.microsoft.com/office/drawing/2014/main" id="{840C02BD-563C-A945-B425-9996E6A6E641}"/>
              </a:ext>
            </a:extLst>
          </p:cNvPr>
          <p:cNvSpPr txBox="1"/>
          <p:nvPr/>
        </p:nvSpPr>
        <p:spPr>
          <a:xfrm>
            <a:off x="9745927" y="1459596"/>
            <a:ext cx="1896280" cy="461665"/>
          </a:xfrm>
          <a:prstGeom prst="rect">
            <a:avLst/>
          </a:prstGeom>
          <a:noFill/>
        </p:spPr>
        <p:txBody>
          <a:bodyPr wrap="square" rtlCol="0">
            <a:spAutoFit/>
          </a:bodyPr>
          <a:lstStyle/>
          <a:p>
            <a:r>
              <a:rPr lang="en-GB" sz="2400" b="1" dirty="0"/>
              <a:t>Implications</a:t>
            </a:r>
          </a:p>
        </p:txBody>
      </p:sp>
      <p:sp>
        <p:nvSpPr>
          <p:cNvPr id="48" name="Rounded Rectangle 47">
            <a:extLst>
              <a:ext uri="{FF2B5EF4-FFF2-40B4-BE49-F238E27FC236}">
                <a16:creationId xmlns:a16="http://schemas.microsoft.com/office/drawing/2014/main" id="{02A728A3-2CEC-F947-AC25-DA2179DFFCB9}"/>
              </a:ext>
            </a:extLst>
          </p:cNvPr>
          <p:cNvSpPr/>
          <p:nvPr/>
        </p:nvSpPr>
        <p:spPr>
          <a:xfrm>
            <a:off x="9152865" y="2013027"/>
            <a:ext cx="2565662" cy="1646877"/>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ounded Rectangle 48">
            <a:extLst>
              <a:ext uri="{FF2B5EF4-FFF2-40B4-BE49-F238E27FC236}">
                <a16:creationId xmlns:a16="http://schemas.microsoft.com/office/drawing/2014/main" id="{F6AA29C9-6F2B-E74C-952D-29E30B33DA23}"/>
              </a:ext>
            </a:extLst>
          </p:cNvPr>
          <p:cNvSpPr/>
          <p:nvPr/>
        </p:nvSpPr>
        <p:spPr>
          <a:xfrm>
            <a:off x="5927422" y="2011838"/>
            <a:ext cx="2565662" cy="1646877"/>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ight Arrow 49">
            <a:extLst>
              <a:ext uri="{FF2B5EF4-FFF2-40B4-BE49-F238E27FC236}">
                <a16:creationId xmlns:a16="http://schemas.microsoft.com/office/drawing/2014/main" id="{E4F43BCE-158F-9C4D-91F4-529C6F3EB08A}"/>
              </a:ext>
            </a:extLst>
          </p:cNvPr>
          <p:cNvSpPr/>
          <p:nvPr/>
        </p:nvSpPr>
        <p:spPr>
          <a:xfrm>
            <a:off x="5371886" y="2628800"/>
            <a:ext cx="448261" cy="497415"/>
          </a:xfrm>
          <a:prstGeom prst="rightArrow">
            <a:avLst>
              <a:gd name="adj1" fmla="val 47800"/>
              <a:gd name="adj2" fmla="val 52521"/>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51" name="Right Arrow 50">
            <a:extLst>
              <a:ext uri="{FF2B5EF4-FFF2-40B4-BE49-F238E27FC236}">
                <a16:creationId xmlns:a16="http://schemas.microsoft.com/office/drawing/2014/main" id="{EF9C5E3A-BC1C-7443-9113-8456DE872CE7}"/>
              </a:ext>
            </a:extLst>
          </p:cNvPr>
          <p:cNvSpPr/>
          <p:nvPr/>
        </p:nvSpPr>
        <p:spPr>
          <a:xfrm>
            <a:off x="8611144" y="2613193"/>
            <a:ext cx="448261" cy="497415"/>
          </a:xfrm>
          <a:prstGeom prst="rightArrow">
            <a:avLst>
              <a:gd name="adj1" fmla="val 47800"/>
              <a:gd name="adj2" fmla="val 52521"/>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52" name="Right Arrow 51">
            <a:extLst>
              <a:ext uri="{FF2B5EF4-FFF2-40B4-BE49-F238E27FC236}">
                <a16:creationId xmlns:a16="http://schemas.microsoft.com/office/drawing/2014/main" id="{9384D9E1-1B29-7F41-B996-79D9D728F35D}"/>
              </a:ext>
            </a:extLst>
          </p:cNvPr>
          <p:cNvSpPr/>
          <p:nvPr/>
        </p:nvSpPr>
        <p:spPr>
          <a:xfrm rot="16200000">
            <a:off x="6662569" y="3327173"/>
            <a:ext cx="1083183"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3" name="Right Arrow 52">
            <a:extLst>
              <a:ext uri="{FF2B5EF4-FFF2-40B4-BE49-F238E27FC236}">
                <a16:creationId xmlns:a16="http://schemas.microsoft.com/office/drawing/2014/main" id="{40BC2D19-67CF-104B-8AFF-B9C32D4770E9}"/>
              </a:ext>
            </a:extLst>
          </p:cNvPr>
          <p:cNvSpPr/>
          <p:nvPr/>
        </p:nvSpPr>
        <p:spPr>
          <a:xfrm rot="16200000">
            <a:off x="3425618" y="3355549"/>
            <a:ext cx="1083183"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Right Arrow 53">
            <a:extLst>
              <a:ext uri="{FF2B5EF4-FFF2-40B4-BE49-F238E27FC236}">
                <a16:creationId xmlns:a16="http://schemas.microsoft.com/office/drawing/2014/main" id="{02998061-E944-584A-ABA5-D95DF4680036}"/>
              </a:ext>
            </a:extLst>
          </p:cNvPr>
          <p:cNvSpPr/>
          <p:nvPr/>
        </p:nvSpPr>
        <p:spPr>
          <a:xfrm rot="16200000">
            <a:off x="9935463" y="3320862"/>
            <a:ext cx="1083183" cy="1953604"/>
          </a:xfrm>
          <a:prstGeom prst="rightArrow">
            <a:avLst>
              <a:gd name="adj1" fmla="val 76413"/>
              <a:gd name="adj2" fmla="val 19700"/>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TextBox 66">
            <a:extLst>
              <a:ext uri="{FF2B5EF4-FFF2-40B4-BE49-F238E27FC236}">
                <a16:creationId xmlns:a16="http://schemas.microsoft.com/office/drawing/2014/main" id="{0B35E83B-CDD6-DD47-86E8-6CAB44BB9F4A}"/>
              </a:ext>
            </a:extLst>
          </p:cNvPr>
          <p:cNvSpPr txBox="1"/>
          <p:nvPr/>
        </p:nvSpPr>
        <p:spPr>
          <a:xfrm>
            <a:off x="6779108" y="3869012"/>
            <a:ext cx="955532" cy="830997"/>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Model</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Skills</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Data</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Guidance</a:t>
            </a:r>
          </a:p>
        </p:txBody>
      </p:sp>
      <p:sp>
        <p:nvSpPr>
          <p:cNvPr id="58" name="TextBox 57">
            <a:extLst>
              <a:ext uri="{FF2B5EF4-FFF2-40B4-BE49-F238E27FC236}">
                <a16:creationId xmlns:a16="http://schemas.microsoft.com/office/drawing/2014/main" id="{75309A94-EA32-4C4C-A351-29ABAC4FF15B}"/>
              </a:ext>
            </a:extLst>
          </p:cNvPr>
          <p:cNvSpPr txBox="1"/>
          <p:nvPr/>
        </p:nvSpPr>
        <p:spPr>
          <a:xfrm>
            <a:off x="8453938" y="116984"/>
            <a:ext cx="4081169" cy="646331"/>
          </a:xfrm>
          <a:prstGeom prst="rect">
            <a:avLst/>
          </a:prstGeom>
          <a:noFill/>
        </p:spPr>
        <p:txBody>
          <a:bodyPr wrap="square" rtlCol="0">
            <a:spAutoFit/>
          </a:bodyPr>
          <a:lstStyle/>
          <a:p>
            <a:r>
              <a:rPr lang="en-GB" sz="1200" b="1" dirty="0">
                <a:latin typeface="Ink Free" panose="020F0502020204030204" pitchFamily="34" charset="0"/>
                <a:cs typeface="Ink Free" panose="020F0502020204030204" pitchFamily="34" charset="0"/>
              </a:rPr>
              <a:t>(This is considering the day-to-day ‘nuts &amp; blots’ of a particular project that has been identified as being of interest)</a:t>
            </a:r>
          </a:p>
        </p:txBody>
      </p:sp>
      <p:sp>
        <p:nvSpPr>
          <p:cNvPr id="2" name="Rectangle 1">
            <a:extLst>
              <a:ext uri="{FF2B5EF4-FFF2-40B4-BE49-F238E27FC236}">
                <a16:creationId xmlns:a16="http://schemas.microsoft.com/office/drawing/2014/main" id="{C33BA467-E75B-1841-9A72-3A5107410652}"/>
              </a:ext>
            </a:extLst>
          </p:cNvPr>
          <p:cNvSpPr/>
          <p:nvPr/>
        </p:nvSpPr>
        <p:spPr>
          <a:xfrm>
            <a:off x="506348" y="726863"/>
            <a:ext cx="10752202" cy="677599"/>
          </a:xfrm>
          <a:prstGeom prst="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54FA0BE8-0E5E-4C44-9C6F-A595CBC43590}"/>
              </a:ext>
            </a:extLst>
          </p:cNvPr>
          <p:cNvSpPr txBox="1"/>
          <p:nvPr/>
        </p:nvSpPr>
        <p:spPr>
          <a:xfrm>
            <a:off x="-14850" y="3946483"/>
            <a:ext cx="2351152" cy="461665"/>
          </a:xfrm>
          <a:prstGeom prst="rect">
            <a:avLst/>
          </a:prstGeom>
          <a:noFill/>
        </p:spPr>
        <p:txBody>
          <a:bodyPr wrap="square" rtlCol="0">
            <a:spAutoFit/>
          </a:bodyPr>
          <a:lstStyle/>
          <a:p>
            <a:r>
              <a:rPr lang="en-GB" sz="1200" b="1" dirty="0">
                <a:latin typeface="Ink Free" panose="020F0502020204030204" pitchFamily="34" charset="0"/>
                <a:cs typeface="Ink Free" panose="020F0502020204030204" pitchFamily="34" charset="0"/>
              </a:rPr>
              <a:t>Assume motivations &amp; insertion points are already known)</a:t>
            </a:r>
          </a:p>
        </p:txBody>
      </p:sp>
      <p:sp>
        <p:nvSpPr>
          <p:cNvPr id="60" name="Oval 59">
            <a:extLst>
              <a:ext uri="{FF2B5EF4-FFF2-40B4-BE49-F238E27FC236}">
                <a16:creationId xmlns:a16="http://schemas.microsoft.com/office/drawing/2014/main" id="{780ECF88-F516-A94A-B5D7-B6C68C87532E}"/>
              </a:ext>
            </a:extLst>
          </p:cNvPr>
          <p:cNvSpPr/>
          <p:nvPr/>
        </p:nvSpPr>
        <p:spPr>
          <a:xfrm>
            <a:off x="1418514" y="5372194"/>
            <a:ext cx="158309" cy="158309"/>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75000"/>
                </a:schemeClr>
              </a:solidFill>
              <a:highlight>
                <a:srgbClr val="008000"/>
              </a:highlight>
            </a:endParaRPr>
          </a:p>
        </p:txBody>
      </p:sp>
      <p:sp>
        <p:nvSpPr>
          <p:cNvPr id="61" name="TextBox 60">
            <a:extLst>
              <a:ext uri="{FF2B5EF4-FFF2-40B4-BE49-F238E27FC236}">
                <a16:creationId xmlns:a16="http://schemas.microsoft.com/office/drawing/2014/main" id="{B11A0C75-E7B2-5042-9C79-E109A1FFF958}"/>
              </a:ext>
            </a:extLst>
          </p:cNvPr>
          <p:cNvSpPr txBox="1"/>
          <p:nvPr/>
        </p:nvSpPr>
        <p:spPr>
          <a:xfrm rot="16200000">
            <a:off x="-350633" y="2317155"/>
            <a:ext cx="1424261" cy="461665"/>
          </a:xfrm>
          <a:prstGeom prst="rect">
            <a:avLst/>
          </a:prstGeom>
          <a:noFill/>
        </p:spPr>
        <p:txBody>
          <a:bodyPr wrap="square" rtlCol="0">
            <a:spAutoFit/>
          </a:bodyPr>
          <a:lstStyle/>
          <a:p>
            <a:r>
              <a:rPr lang="en-GB" sz="2400" b="1" dirty="0"/>
              <a:t>START</a:t>
            </a:r>
          </a:p>
        </p:txBody>
      </p:sp>
      <p:sp>
        <p:nvSpPr>
          <p:cNvPr id="62" name="TextBox 61">
            <a:extLst>
              <a:ext uri="{FF2B5EF4-FFF2-40B4-BE49-F238E27FC236}">
                <a16:creationId xmlns:a16="http://schemas.microsoft.com/office/drawing/2014/main" id="{ADD13201-0DBF-AA4B-865E-30E605527653}"/>
              </a:ext>
            </a:extLst>
          </p:cNvPr>
          <p:cNvSpPr txBox="1"/>
          <p:nvPr/>
        </p:nvSpPr>
        <p:spPr>
          <a:xfrm rot="16200000">
            <a:off x="11236976" y="2317154"/>
            <a:ext cx="1424261" cy="461665"/>
          </a:xfrm>
          <a:prstGeom prst="rect">
            <a:avLst/>
          </a:prstGeom>
          <a:noFill/>
        </p:spPr>
        <p:txBody>
          <a:bodyPr wrap="square" rtlCol="0">
            <a:spAutoFit/>
          </a:bodyPr>
          <a:lstStyle/>
          <a:p>
            <a:r>
              <a:rPr lang="en-GB" sz="2400" b="1" dirty="0"/>
              <a:t>FINISH</a:t>
            </a:r>
          </a:p>
        </p:txBody>
      </p:sp>
      <p:sp>
        <p:nvSpPr>
          <p:cNvPr id="63" name="TextBox 62">
            <a:extLst>
              <a:ext uri="{FF2B5EF4-FFF2-40B4-BE49-F238E27FC236}">
                <a16:creationId xmlns:a16="http://schemas.microsoft.com/office/drawing/2014/main" id="{6CF58B75-D667-FA4B-8B38-FD516841A80A}"/>
              </a:ext>
            </a:extLst>
          </p:cNvPr>
          <p:cNvSpPr txBox="1"/>
          <p:nvPr/>
        </p:nvSpPr>
        <p:spPr>
          <a:xfrm>
            <a:off x="3176691" y="2109361"/>
            <a:ext cx="1340425" cy="461665"/>
          </a:xfrm>
          <a:prstGeom prst="rect">
            <a:avLst/>
          </a:prstGeom>
          <a:noFill/>
        </p:spPr>
        <p:txBody>
          <a:bodyPr wrap="square" rtlCol="0">
            <a:spAutoFit/>
          </a:bodyPr>
          <a:lstStyle/>
          <a:p>
            <a:r>
              <a:rPr lang="en-GB" sz="2400" b="1" dirty="0"/>
              <a:t>ACTIONS</a:t>
            </a:r>
          </a:p>
        </p:txBody>
      </p:sp>
      <p:sp>
        <p:nvSpPr>
          <p:cNvPr id="64" name="TextBox 63">
            <a:extLst>
              <a:ext uri="{FF2B5EF4-FFF2-40B4-BE49-F238E27FC236}">
                <a16:creationId xmlns:a16="http://schemas.microsoft.com/office/drawing/2014/main" id="{61A703FA-325C-7844-A7A1-8936C74DA717}"/>
              </a:ext>
            </a:extLst>
          </p:cNvPr>
          <p:cNvSpPr txBox="1"/>
          <p:nvPr/>
        </p:nvSpPr>
        <p:spPr>
          <a:xfrm>
            <a:off x="728272" y="2409619"/>
            <a:ext cx="1445125" cy="1015663"/>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Likely, climate science will be used as an input.</a:t>
            </a:r>
          </a:p>
          <a:p>
            <a:pPr marL="101600" indent="-101600">
              <a:buFont typeface="Arial" panose="020B0604020202020204" pitchFamily="34" charset="0"/>
              <a:buChar char="•"/>
            </a:pPr>
            <a:r>
              <a:rPr lang="en-GB" sz="1200" b="1" dirty="0">
                <a:solidFill>
                  <a:schemeClr val="accent1">
                    <a:lumMod val="75000"/>
                  </a:schemeClr>
                </a:solidFill>
                <a:latin typeface="Ink Free" panose="020F0502020204030204" pitchFamily="34" charset="0"/>
                <a:cs typeface="Ink Free" panose="020F0502020204030204" pitchFamily="34" charset="0"/>
              </a:rPr>
              <a:t>Which data? How obtained?</a:t>
            </a:r>
          </a:p>
        </p:txBody>
      </p:sp>
      <p:sp>
        <p:nvSpPr>
          <p:cNvPr id="65" name="TextBox 64">
            <a:extLst>
              <a:ext uri="{FF2B5EF4-FFF2-40B4-BE49-F238E27FC236}">
                <a16:creationId xmlns:a16="http://schemas.microsoft.com/office/drawing/2014/main" id="{067F172E-A2A9-0D4F-A0DE-05CB41201CE4}"/>
              </a:ext>
            </a:extLst>
          </p:cNvPr>
          <p:cNvSpPr txBox="1"/>
          <p:nvPr/>
        </p:nvSpPr>
        <p:spPr>
          <a:xfrm>
            <a:off x="6057928" y="2051954"/>
            <a:ext cx="2397892" cy="461665"/>
          </a:xfrm>
          <a:prstGeom prst="rect">
            <a:avLst/>
          </a:prstGeom>
          <a:noFill/>
        </p:spPr>
        <p:txBody>
          <a:bodyPr wrap="square" rtlCol="0">
            <a:spAutoFit/>
          </a:bodyPr>
          <a:lstStyle/>
          <a:p>
            <a:r>
              <a:rPr lang="en-GB" sz="2400" b="1" dirty="0"/>
              <a:t>ACTIONS </a:t>
            </a:r>
            <a:r>
              <a:rPr lang="en-GB" b="1" dirty="0"/>
              <a:t>(i.e. tasks)</a:t>
            </a:r>
          </a:p>
        </p:txBody>
      </p:sp>
      <p:sp>
        <p:nvSpPr>
          <p:cNvPr id="66" name="TextBox 65">
            <a:extLst>
              <a:ext uri="{FF2B5EF4-FFF2-40B4-BE49-F238E27FC236}">
                <a16:creationId xmlns:a16="http://schemas.microsoft.com/office/drawing/2014/main" id="{28B93F83-88F1-0940-AEEF-2015227A3DEA}"/>
              </a:ext>
            </a:extLst>
          </p:cNvPr>
          <p:cNvSpPr txBox="1"/>
          <p:nvPr/>
        </p:nvSpPr>
        <p:spPr>
          <a:xfrm>
            <a:off x="6114681" y="2474046"/>
            <a:ext cx="2427518"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latin typeface="Ink Free" panose="020F0502020204030204" pitchFamily="34" charset="0"/>
              </a:rPr>
              <a:t>Specifically, who, what when?</a:t>
            </a:r>
            <a:endParaRPr lang="en-GB" sz="1200" b="1" dirty="0"/>
          </a:p>
        </p:txBody>
      </p:sp>
      <p:sp>
        <p:nvSpPr>
          <p:cNvPr id="68" name="TextBox 67">
            <a:extLst>
              <a:ext uri="{FF2B5EF4-FFF2-40B4-BE49-F238E27FC236}">
                <a16:creationId xmlns:a16="http://schemas.microsoft.com/office/drawing/2014/main" id="{5256F997-3948-D547-85AD-B12157AB3C7C}"/>
              </a:ext>
            </a:extLst>
          </p:cNvPr>
          <p:cNvSpPr txBox="1"/>
          <p:nvPr/>
        </p:nvSpPr>
        <p:spPr>
          <a:xfrm>
            <a:off x="9765483" y="2005886"/>
            <a:ext cx="1340425" cy="461665"/>
          </a:xfrm>
          <a:prstGeom prst="rect">
            <a:avLst/>
          </a:prstGeom>
          <a:noFill/>
        </p:spPr>
        <p:txBody>
          <a:bodyPr wrap="square" rtlCol="0">
            <a:spAutoFit/>
          </a:bodyPr>
          <a:lstStyle/>
          <a:p>
            <a:r>
              <a:rPr lang="en-GB" sz="2400" b="1" dirty="0"/>
              <a:t>ACTIONS</a:t>
            </a:r>
          </a:p>
        </p:txBody>
      </p:sp>
      <p:sp>
        <p:nvSpPr>
          <p:cNvPr id="69" name="TextBox 68">
            <a:extLst>
              <a:ext uri="{FF2B5EF4-FFF2-40B4-BE49-F238E27FC236}">
                <a16:creationId xmlns:a16="http://schemas.microsoft.com/office/drawing/2014/main" id="{09D5DC01-5B09-A244-9290-E1CC0C33676A}"/>
              </a:ext>
            </a:extLst>
          </p:cNvPr>
          <p:cNvSpPr txBox="1"/>
          <p:nvPr/>
        </p:nvSpPr>
        <p:spPr>
          <a:xfrm>
            <a:off x="5419478" y="5109492"/>
            <a:ext cx="3285609" cy="461665"/>
          </a:xfrm>
          <a:prstGeom prst="rect">
            <a:avLst/>
          </a:prstGeom>
          <a:noFill/>
        </p:spPr>
        <p:txBody>
          <a:bodyPr wrap="square" rtlCol="0">
            <a:spAutoFit/>
          </a:bodyPr>
          <a:lstStyle/>
          <a:p>
            <a:r>
              <a:rPr lang="en-GB" sz="2400" b="1" dirty="0">
                <a:solidFill>
                  <a:schemeClr val="bg1">
                    <a:lumMod val="65000"/>
                  </a:schemeClr>
                </a:solidFill>
              </a:rPr>
              <a:t>OUTPUTS or outcomes</a:t>
            </a:r>
          </a:p>
        </p:txBody>
      </p:sp>
      <p:sp>
        <p:nvSpPr>
          <p:cNvPr id="70" name="TextBox 69">
            <a:extLst>
              <a:ext uri="{FF2B5EF4-FFF2-40B4-BE49-F238E27FC236}">
                <a16:creationId xmlns:a16="http://schemas.microsoft.com/office/drawing/2014/main" id="{9BF7B87D-CF6E-DC4E-AFED-3C97FAFAB207}"/>
              </a:ext>
            </a:extLst>
          </p:cNvPr>
          <p:cNvSpPr txBox="1"/>
          <p:nvPr/>
        </p:nvSpPr>
        <p:spPr>
          <a:xfrm>
            <a:off x="6351695" y="5908837"/>
            <a:ext cx="1810358" cy="276999"/>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Relating to risk</a:t>
            </a:r>
          </a:p>
        </p:txBody>
      </p:sp>
      <p:sp>
        <p:nvSpPr>
          <p:cNvPr id="72" name="TextBox 71">
            <a:extLst>
              <a:ext uri="{FF2B5EF4-FFF2-40B4-BE49-F238E27FC236}">
                <a16:creationId xmlns:a16="http://schemas.microsoft.com/office/drawing/2014/main" id="{F4823FB4-98BC-964D-A7C7-EDDAC65744D5}"/>
              </a:ext>
            </a:extLst>
          </p:cNvPr>
          <p:cNvSpPr txBox="1"/>
          <p:nvPr/>
        </p:nvSpPr>
        <p:spPr>
          <a:xfrm>
            <a:off x="9652895" y="5900304"/>
            <a:ext cx="1810358" cy="461665"/>
          </a:xfrm>
          <a:prstGeom prst="rect">
            <a:avLst/>
          </a:prstGeom>
          <a:noFill/>
        </p:spPr>
        <p:txBody>
          <a:bodyPr wrap="square" rtlCol="0">
            <a:spAutoFit/>
          </a:bodyPr>
          <a:lstStyle/>
          <a:p>
            <a:pPr marL="101600" indent="-101600">
              <a:buFont typeface="Arial" panose="020B0604020202020204" pitchFamily="34" charset="0"/>
              <a:buChar char="•"/>
            </a:pPr>
            <a:r>
              <a:rPr lang="en-GB" sz="1200" b="1" dirty="0">
                <a:solidFill>
                  <a:schemeClr val="bg1">
                    <a:lumMod val="50000"/>
                  </a:schemeClr>
                </a:solidFill>
                <a:latin typeface="Ink Free" panose="020F0502020204030204" pitchFamily="34" charset="0"/>
                <a:cs typeface="Ink Free" panose="020F0502020204030204" pitchFamily="34" charset="0"/>
              </a:rPr>
              <a:t>Relating to Implications</a:t>
            </a:r>
          </a:p>
        </p:txBody>
      </p:sp>
      <p:sp>
        <p:nvSpPr>
          <p:cNvPr id="73" name="TextBox 72">
            <a:extLst>
              <a:ext uri="{FF2B5EF4-FFF2-40B4-BE49-F238E27FC236}">
                <a16:creationId xmlns:a16="http://schemas.microsoft.com/office/drawing/2014/main" id="{9678F152-9341-4549-855A-4F479D4D8201}"/>
              </a:ext>
            </a:extLst>
          </p:cNvPr>
          <p:cNvSpPr txBox="1"/>
          <p:nvPr/>
        </p:nvSpPr>
        <p:spPr>
          <a:xfrm>
            <a:off x="3657600" y="5423531"/>
            <a:ext cx="7600950" cy="276999"/>
          </a:xfrm>
          <a:prstGeom prst="rect">
            <a:avLst/>
          </a:prstGeom>
          <a:noFill/>
        </p:spPr>
        <p:txBody>
          <a:bodyPr wrap="square" rtlCol="0">
            <a:spAutoFit/>
          </a:bodyPr>
          <a:lstStyle/>
          <a:p>
            <a:r>
              <a:rPr lang="en-GB" sz="1200" b="1" dirty="0">
                <a:solidFill>
                  <a:schemeClr val="bg1">
                    <a:lumMod val="50000"/>
                  </a:schemeClr>
                </a:solidFill>
                <a:latin typeface="Ink Free" panose="020F0502020204030204" pitchFamily="34" charset="0"/>
                <a:cs typeface="Ink Free" panose="020F0502020204030204" pitchFamily="34" charset="0"/>
              </a:rPr>
              <a:t>Is there something for everyone? And, is it clear why this is an incentive for them to participate in the project?</a:t>
            </a:r>
          </a:p>
        </p:txBody>
      </p:sp>
    </p:spTree>
    <p:extLst>
      <p:ext uri="{BB962C8B-B14F-4D97-AF65-F5344CB8AC3E}">
        <p14:creationId xmlns:p14="http://schemas.microsoft.com/office/powerpoint/2010/main" val="22773681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text, application, email&#10;&#10;Description automatically generated">
            <a:extLst>
              <a:ext uri="{FF2B5EF4-FFF2-40B4-BE49-F238E27FC236}">
                <a16:creationId xmlns:a16="http://schemas.microsoft.com/office/drawing/2014/main" id="{42CA7FA5-1441-8147-B2BD-70F0B894206C}"/>
              </a:ext>
            </a:extLst>
          </p:cNvPr>
          <p:cNvPicPr>
            <a:picLocks noChangeAspect="1"/>
          </p:cNvPicPr>
          <p:nvPr/>
        </p:nvPicPr>
        <p:blipFill>
          <a:blip r:embed="rId3"/>
          <a:stretch>
            <a:fillRect/>
          </a:stretch>
        </p:blipFill>
        <p:spPr>
          <a:xfrm>
            <a:off x="510116" y="931333"/>
            <a:ext cx="9704789" cy="4995333"/>
          </a:xfrm>
          <a:prstGeom prst="rect">
            <a:avLst/>
          </a:prstGeom>
        </p:spPr>
      </p:pic>
      <p:sp>
        <p:nvSpPr>
          <p:cNvPr id="17" name="TextBox 16">
            <a:extLst>
              <a:ext uri="{FF2B5EF4-FFF2-40B4-BE49-F238E27FC236}">
                <a16:creationId xmlns:a16="http://schemas.microsoft.com/office/drawing/2014/main" id="{54AC8F02-FF9D-8448-83F2-E59C99CF82B8}"/>
              </a:ext>
            </a:extLst>
          </p:cNvPr>
          <p:cNvSpPr txBox="1"/>
          <p:nvPr/>
        </p:nvSpPr>
        <p:spPr>
          <a:xfrm>
            <a:off x="10214905" y="931333"/>
            <a:ext cx="2481148" cy="400110"/>
          </a:xfrm>
          <a:prstGeom prst="rect">
            <a:avLst/>
          </a:prstGeom>
          <a:noFill/>
        </p:spPr>
        <p:txBody>
          <a:bodyPr wrap="square" rtlCol="0">
            <a:spAutoFit/>
          </a:bodyPr>
          <a:lstStyle/>
          <a:p>
            <a:r>
              <a:rPr lang="en-US" sz="2000" b="1" dirty="0">
                <a:solidFill>
                  <a:srgbClr val="C00000"/>
                </a:solidFill>
              </a:rPr>
              <a:t>Broad/general</a:t>
            </a:r>
          </a:p>
        </p:txBody>
      </p:sp>
      <p:sp>
        <p:nvSpPr>
          <p:cNvPr id="18" name="TextBox 17">
            <a:extLst>
              <a:ext uri="{FF2B5EF4-FFF2-40B4-BE49-F238E27FC236}">
                <a16:creationId xmlns:a16="http://schemas.microsoft.com/office/drawing/2014/main" id="{5BE732D8-D8D5-2746-8E8D-EE62821AF943}"/>
              </a:ext>
            </a:extLst>
          </p:cNvPr>
          <p:cNvSpPr txBox="1"/>
          <p:nvPr/>
        </p:nvSpPr>
        <p:spPr>
          <a:xfrm>
            <a:off x="10149639" y="2008522"/>
            <a:ext cx="2187748" cy="400110"/>
          </a:xfrm>
          <a:prstGeom prst="rect">
            <a:avLst/>
          </a:prstGeom>
          <a:noFill/>
        </p:spPr>
        <p:txBody>
          <a:bodyPr wrap="square" rtlCol="0">
            <a:spAutoFit/>
          </a:bodyPr>
          <a:lstStyle/>
          <a:p>
            <a:r>
              <a:rPr lang="en-US" sz="2000" b="1" dirty="0">
                <a:solidFill>
                  <a:srgbClr val="C00000"/>
                </a:solidFill>
              </a:rPr>
              <a:t>Concrete/specific</a:t>
            </a:r>
          </a:p>
        </p:txBody>
      </p:sp>
      <p:cxnSp>
        <p:nvCxnSpPr>
          <p:cNvPr id="19" name="Straight Arrow Connector 18">
            <a:extLst>
              <a:ext uri="{FF2B5EF4-FFF2-40B4-BE49-F238E27FC236}">
                <a16:creationId xmlns:a16="http://schemas.microsoft.com/office/drawing/2014/main" id="{C045900D-15A5-4446-BB76-8CF88104F13A}"/>
              </a:ext>
            </a:extLst>
          </p:cNvPr>
          <p:cNvCxnSpPr>
            <a:cxnSpLocks/>
          </p:cNvCxnSpPr>
          <p:nvPr/>
        </p:nvCxnSpPr>
        <p:spPr>
          <a:xfrm>
            <a:off x="11048752" y="1388595"/>
            <a:ext cx="0" cy="67707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4195D66-512B-6E41-A550-63A14B046E8B}"/>
              </a:ext>
            </a:extLst>
          </p:cNvPr>
          <p:cNvSpPr/>
          <p:nvPr/>
        </p:nvSpPr>
        <p:spPr>
          <a:xfrm>
            <a:off x="510116" y="3126122"/>
            <a:ext cx="9330267" cy="125961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97652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3FF219A-B51C-DC4E-B064-5C1A93630E8A}"/>
              </a:ext>
            </a:extLst>
          </p:cNvPr>
          <p:cNvSpPr txBox="1"/>
          <p:nvPr/>
        </p:nvSpPr>
        <p:spPr>
          <a:xfrm>
            <a:off x="860665" y="167062"/>
            <a:ext cx="9857370" cy="954107"/>
          </a:xfrm>
          <a:prstGeom prst="rect">
            <a:avLst/>
          </a:prstGeom>
          <a:noFill/>
        </p:spPr>
        <p:txBody>
          <a:bodyPr wrap="square" rtlCol="0">
            <a:spAutoFit/>
          </a:bodyPr>
          <a:lstStyle/>
          <a:p>
            <a:r>
              <a:rPr lang="en-GB" sz="2800" b="1" dirty="0">
                <a:cs typeface="Ink Free" panose="020F0502020204030204" pitchFamily="34" charset="0"/>
              </a:rPr>
              <a:t>So, what did you think of Co-RISK? You’re helping us to polish the design of this ‘toolkit’ workshop. </a:t>
            </a:r>
            <a:endParaRPr lang="en-GB" sz="2800" dirty="0">
              <a:cs typeface="Ink Free" panose="020F0502020204030204" pitchFamily="34" charset="0"/>
            </a:endParaRPr>
          </a:p>
        </p:txBody>
      </p:sp>
      <p:sp>
        <p:nvSpPr>
          <p:cNvPr id="6" name="TextBox 5">
            <a:extLst>
              <a:ext uri="{FF2B5EF4-FFF2-40B4-BE49-F238E27FC236}">
                <a16:creationId xmlns:a16="http://schemas.microsoft.com/office/drawing/2014/main" id="{C994CAC7-1F23-1843-8787-55FC5FC9522F}"/>
              </a:ext>
            </a:extLst>
          </p:cNvPr>
          <p:cNvSpPr txBox="1"/>
          <p:nvPr/>
        </p:nvSpPr>
        <p:spPr>
          <a:xfrm>
            <a:off x="253333" y="5141409"/>
            <a:ext cx="11704752" cy="1754326"/>
          </a:xfrm>
          <a:prstGeom prst="rect">
            <a:avLst/>
          </a:prstGeom>
          <a:noFill/>
        </p:spPr>
        <p:txBody>
          <a:bodyPr wrap="square" rtlCol="0">
            <a:spAutoFit/>
          </a:bodyPr>
          <a:lstStyle/>
          <a:p>
            <a:pPr algn="ctr"/>
            <a:r>
              <a:rPr lang="en-US" sz="5400" dirty="0">
                <a:latin typeface="Chalkduster" panose="03050602040202020205" pitchFamily="66" charset="77"/>
              </a:rPr>
              <a:t>Thank you !  …. Please fill in the evaluation</a:t>
            </a:r>
          </a:p>
        </p:txBody>
      </p:sp>
      <p:pic>
        <p:nvPicPr>
          <p:cNvPr id="4" name="Picture 3" descr="Graphical user interface, text&#10;&#10;Description automatically generated with medium confidence">
            <a:extLst>
              <a:ext uri="{FF2B5EF4-FFF2-40B4-BE49-F238E27FC236}">
                <a16:creationId xmlns:a16="http://schemas.microsoft.com/office/drawing/2014/main" id="{59CB26EF-31C1-8540-90F4-86801AE5CBEC}"/>
              </a:ext>
            </a:extLst>
          </p:cNvPr>
          <p:cNvPicPr>
            <a:picLocks noChangeAspect="1"/>
          </p:cNvPicPr>
          <p:nvPr/>
        </p:nvPicPr>
        <p:blipFill>
          <a:blip r:embed="rId3"/>
          <a:stretch>
            <a:fillRect/>
          </a:stretch>
        </p:blipFill>
        <p:spPr>
          <a:xfrm>
            <a:off x="108650" y="1404384"/>
            <a:ext cx="12065000" cy="3581400"/>
          </a:xfrm>
          <a:prstGeom prst="rect">
            <a:avLst/>
          </a:prstGeom>
        </p:spPr>
      </p:pic>
    </p:spTree>
    <p:extLst>
      <p:ext uri="{BB962C8B-B14F-4D97-AF65-F5344CB8AC3E}">
        <p14:creationId xmlns:p14="http://schemas.microsoft.com/office/powerpoint/2010/main" val="26824637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3FF219A-B51C-DC4E-B064-5C1A93630E8A}"/>
              </a:ext>
            </a:extLst>
          </p:cNvPr>
          <p:cNvSpPr txBox="1"/>
          <p:nvPr/>
        </p:nvSpPr>
        <p:spPr>
          <a:xfrm>
            <a:off x="945332" y="4179928"/>
            <a:ext cx="9857370" cy="954107"/>
          </a:xfrm>
          <a:prstGeom prst="rect">
            <a:avLst/>
          </a:prstGeom>
          <a:noFill/>
        </p:spPr>
        <p:txBody>
          <a:bodyPr wrap="square" rtlCol="0">
            <a:spAutoFit/>
          </a:bodyPr>
          <a:lstStyle/>
          <a:p>
            <a:r>
              <a:rPr lang="en-GB" sz="2800" b="1" dirty="0">
                <a:cs typeface="Ink Free" panose="020F0502020204030204" pitchFamily="34" charset="0"/>
              </a:rPr>
              <a:t>….. if we’re waiting for lunch, we’ll brainstorm a list of to 10 tips for people designing a project like this. </a:t>
            </a:r>
            <a:endParaRPr lang="en-GB" sz="2800" dirty="0">
              <a:cs typeface="Ink Free" panose="020F0502020204030204" pitchFamily="34" charset="0"/>
            </a:endParaRPr>
          </a:p>
        </p:txBody>
      </p:sp>
      <p:sp>
        <p:nvSpPr>
          <p:cNvPr id="6" name="TextBox 5">
            <a:extLst>
              <a:ext uri="{FF2B5EF4-FFF2-40B4-BE49-F238E27FC236}">
                <a16:creationId xmlns:a16="http://schemas.microsoft.com/office/drawing/2014/main" id="{C994CAC7-1F23-1843-8787-55FC5FC9522F}"/>
              </a:ext>
            </a:extLst>
          </p:cNvPr>
          <p:cNvSpPr txBox="1"/>
          <p:nvPr/>
        </p:nvSpPr>
        <p:spPr>
          <a:xfrm>
            <a:off x="243624" y="772609"/>
            <a:ext cx="11704752" cy="923330"/>
          </a:xfrm>
          <a:prstGeom prst="rect">
            <a:avLst/>
          </a:prstGeom>
          <a:noFill/>
        </p:spPr>
        <p:txBody>
          <a:bodyPr wrap="square" rtlCol="0">
            <a:spAutoFit/>
          </a:bodyPr>
          <a:lstStyle/>
          <a:p>
            <a:pPr algn="ctr"/>
            <a:r>
              <a:rPr lang="en-US" sz="5400" dirty="0">
                <a:latin typeface="Chalkduster" panose="03050602040202020205" pitchFamily="66" charset="77"/>
              </a:rPr>
              <a:t>Top 10 tips !</a:t>
            </a:r>
          </a:p>
        </p:txBody>
      </p:sp>
    </p:spTree>
    <p:extLst>
      <p:ext uri="{BB962C8B-B14F-4D97-AF65-F5344CB8AC3E}">
        <p14:creationId xmlns:p14="http://schemas.microsoft.com/office/powerpoint/2010/main" val="3923831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994CAC7-1F23-1843-8787-55FC5FC9522F}"/>
              </a:ext>
            </a:extLst>
          </p:cNvPr>
          <p:cNvSpPr txBox="1"/>
          <p:nvPr/>
        </p:nvSpPr>
        <p:spPr>
          <a:xfrm>
            <a:off x="243624" y="2136338"/>
            <a:ext cx="11704752" cy="2585323"/>
          </a:xfrm>
          <a:prstGeom prst="rect">
            <a:avLst/>
          </a:prstGeom>
          <a:noFill/>
        </p:spPr>
        <p:txBody>
          <a:bodyPr wrap="square" rtlCol="0">
            <a:spAutoFit/>
          </a:bodyPr>
          <a:lstStyle/>
          <a:p>
            <a:pPr algn="ctr"/>
            <a:r>
              <a:rPr lang="en-US" sz="5400" dirty="0">
                <a:latin typeface="Chalkduster" panose="03050602040202020205" pitchFamily="66" charset="77"/>
              </a:rPr>
              <a:t>THE END </a:t>
            </a:r>
          </a:p>
          <a:p>
            <a:pPr algn="ctr"/>
            <a:endParaRPr lang="en-US" sz="5400" dirty="0">
              <a:latin typeface="Chalkduster" panose="03050602040202020205" pitchFamily="66" charset="77"/>
            </a:endParaRPr>
          </a:p>
          <a:p>
            <a:pPr algn="ctr"/>
            <a:r>
              <a:rPr lang="en-US" sz="5400" dirty="0">
                <a:latin typeface="Chalkduster" panose="03050602040202020205" pitchFamily="66" charset="77"/>
              </a:rPr>
              <a:t>THANK YOU</a:t>
            </a:r>
          </a:p>
        </p:txBody>
      </p:sp>
    </p:spTree>
    <p:extLst>
      <p:ext uri="{BB962C8B-B14F-4D97-AF65-F5344CB8AC3E}">
        <p14:creationId xmlns:p14="http://schemas.microsoft.com/office/powerpoint/2010/main" val="292350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7CB3A87E-5DC9-2B45-A7B6-2F0E30793E95}"/>
              </a:ext>
            </a:extLst>
          </p:cNvPr>
          <p:cNvSpPr txBox="1"/>
          <p:nvPr/>
        </p:nvSpPr>
        <p:spPr>
          <a:xfrm>
            <a:off x="456650" y="817872"/>
            <a:ext cx="11278699" cy="6032421"/>
          </a:xfrm>
          <a:prstGeom prst="rect">
            <a:avLst/>
          </a:prstGeom>
          <a:noFill/>
        </p:spPr>
        <p:txBody>
          <a:bodyPr wrap="square" rtlCol="0">
            <a:spAutoFit/>
          </a:bodyPr>
          <a:lstStyle/>
          <a:p>
            <a:pPr>
              <a:spcAft>
                <a:spcPts val="1200"/>
              </a:spcAft>
            </a:pPr>
            <a:r>
              <a:rPr lang="en-GB" dirty="0"/>
              <a:t>Bank of England. General Insurance Stress Test 2019. https://</a:t>
            </a:r>
            <a:r>
              <a:rPr lang="en-GB" dirty="0" err="1"/>
              <a:t>www.bankofengland.co.uk</a:t>
            </a:r>
            <a:r>
              <a:rPr lang="en-GB" dirty="0"/>
              <a:t>/-/media/</a:t>
            </a:r>
            <a:r>
              <a:rPr lang="en-GB" dirty="0" err="1"/>
              <a:t>boe</a:t>
            </a:r>
            <a:r>
              <a:rPr lang="en-GB" dirty="0"/>
              <a:t>/files/prudential-regulation/letter/2019/general-insurance-stress-test-2019-scenario-specification-guidelines-and-instructions.pdf.</a:t>
            </a:r>
          </a:p>
          <a:p>
            <a:pPr>
              <a:spcAft>
                <a:spcPts val="1200"/>
              </a:spcAft>
            </a:pPr>
            <a:r>
              <a:rPr lang="en-GB" dirty="0"/>
              <a:t>Bevacqua, E. et al (2021) Multi-hazard Bottom-up identification of key elements of compound events. </a:t>
            </a:r>
            <a:r>
              <a:rPr lang="en-GB" i="1" dirty="0"/>
              <a:t>Earth's Future</a:t>
            </a:r>
            <a:r>
              <a:rPr lang="en-GB" dirty="0"/>
              <a:t>, doi:10.1029/2021EF002340 </a:t>
            </a:r>
          </a:p>
          <a:p>
            <a:pPr>
              <a:spcAft>
                <a:spcPts val="1200"/>
              </a:spcAft>
            </a:pPr>
            <a:r>
              <a:rPr lang="en-GB" dirty="0"/>
              <a:t>De Luca, P., Hillier, J. K., </a:t>
            </a:r>
            <a:r>
              <a:rPr lang="en-GB" dirty="0" err="1"/>
              <a:t>Wilby</a:t>
            </a:r>
            <a:r>
              <a:rPr lang="en-GB" dirty="0"/>
              <a:t>, R., Quinn, N., Harrigan, S. (2017) Extreme multi-basin flooding linked with extra-tropical cyclones. </a:t>
            </a:r>
            <a:r>
              <a:rPr lang="en-GB" i="1" dirty="0"/>
              <a:t>Env. Res. Lett</a:t>
            </a:r>
            <a:r>
              <a:rPr lang="en-GB" dirty="0"/>
              <a:t>., </a:t>
            </a:r>
            <a:r>
              <a:rPr lang="en-GB" b="1" dirty="0"/>
              <a:t>12</a:t>
            </a:r>
            <a:r>
              <a:rPr lang="en-GB" dirty="0"/>
              <a:t>(11), 114009, doi:10.1088/1748-9326/aa868e </a:t>
            </a:r>
          </a:p>
          <a:p>
            <a:pPr>
              <a:spcAft>
                <a:spcPts val="1200"/>
              </a:spcAft>
            </a:pPr>
            <a:r>
              <a:rPr lang="en-GB" dirty="0"/>
              <a:t>Dixon, R., </a:t>
            </a:r>
            <a:r>
              <a:rPr lang="en-GB" dirty="0" err="1"/>
              <a:t>Souch</a:t>
            </a:r>
            <a:r>
              <a:rPr lang="en-GB" dirty="0"/>
              <a:t>, C. &amp; Whitaker, D. (2017) European windstorm: Needs of the insurance industry. in </a:t>
            </a:r>
            <a:r>
              <a:rPr lang="en-GB" dirty="0">
                <a:hlinkClick r:id="rId3"/>
              </a:rPr>
              <a:t>http://www.stormworkshops.org/workshop2017.html</a:t>
            </a:r>
            <a:r>
              <a:rPr lang="en-GB" dirty="0"/>
              <a:t>.</a:t>
            </a:r>
          </a:p>
          <a:p>
            <a:pPr>
              <a:spcAft>
                <a:spcPts val="1200"/>
              </a:spcAft>
            </a:pPr>
            <a:r>
              <a:rPr lang="en-GB" dirty="0" err="1"/>
              <a:t>FloodRe</a:t>
            </a:r>
            <a:r>
              <a:rPr lang="en-GB" dirty="0"/>
              <a:t> (2019). Flood Research Needs of the (Re)insurance sector.</a:t>
            </a:r>
          </a:p>
          <a:p>
            <a:pPr>
              <a:spcAft>
                <a:spcPts val="1200"/>
              </a:spcAft>
            </a:pPr>
            <a:r>
              <a:rPr lang="en-GB" dirty="0"/>
              <a:t>Gregg et al. (2020) Collective Action and Social Innovation in the Energy Sector: A Mobilization Model Perspective </a:t>
            </a:r>
            <a:r>
              <a:rPr lang="en-GB" i="1" dirty="0"/>
              <a:t>Energies</a:t>
            </a:r>
            <a:r>
              <a:rPr lang="en-GB" dirty="0"/>
              <a:t>, </a:t>
            </a:r>
            <a:r>
              <a:rPr lang="en-GB" b="1" dirty="0"/>
              <a:t>13</a:t>
            </a:r>
            <a:r>
              <a:rPr lang="en-GB" dirty="0"/>
              <a:t>, 651; doi:10.3390/en13030651</a:t>
            </a:r>
          </a:p>
          <a:p>
            <a:pPr>
              <a:spcAft>
                <a:spcPts val="1200"/>
              </a:spcAft>
            </a:pPr>
            <a:r>
              <a:rPr lang="en-GB" dirty="0"/>
              <a:t>Hillier, J. K., Macdonald, N., </a:t>
            </a:r>
            <a:r>
              <a:rPr lang="en-GB" dirty="0" err="1"/>
              <a:t>Leckebusch</a:t>
            </a:r>
            <a:r>
              <a:rPr lang="en-GB" dirty="0"/>
              <a:t>, G., </a:t>
            </a:r>
            <a:r>
              <a:rPr lang="en-GB" dirty="0" err="1"/>
              <a:t>Stavrinides</a:t>
            </a:r>
            <a:r>
              <a:rPr lang="en-GB" dirty="0"/>
              <a:t> (2015) Interactions between apparently primary weather-driven hazards and their cost. </a:t>
            </a:r>
            <a:r>
              <a:rPr lang="en-GB" i="1" dirty="0"/>
              <a:t>Env. Res. Lett. </a:t>
            </a:r>
            <a:r>
              <a:rPr lang="en-GB" b="1" dirty="0"/>
              <a:t>10</a:t>
            </a:r>
            <a:r>
              <a:rPr lang="en-GB" dirty="0"/>
              <a:t>(10), 104003, doi:10.1088/1748-9326/10/10/104003 </a:t>
            </a:r>
          </a:p>
          <a:p>
            <a:pPr>
              <a:spcAft>
                <a:spcPts val="1200"/>
              </a:spcAft>
            </a:pPr>
            <a:r>
              <a:rPr lang="en-GB" dirty="0"/>
              <a:t>Hillier, J. K., Welsh, K. E., Stiller-Reeve, M., Priestley, R. K., </a:t>
            </a:r>
            <a:r>
              <a:rPr lang="en-GB" dirty="0" err="1"/>
              <a:t>Roop</a:t>
            </a:r>
            <a:r>
              <a:rPr lang="en-GB" dirty="0"/>
              <a:t>, H. A., Lanza, T., Illingworth, S,. (2021) Editorial: Geoscience communication - Planning to make it publishable. </a:t>
            </a:r>
            <a:r>
              <a:rPr lang="en-GB" i="1" dirty="0"/>
              <a:t>Geoscience Communications</a:t>
            </a:r>
            <a:r>
              <a:rPr lang="en-GB" dirty="0"/>
              <a:t>, </a:t>
            </a:r>
            <a:r>
              <a:rPr lang="en-GB" b="1" dirty="0"/>
              <a:t>4</a:t>
            </a:r>
            <a:r>
              <a:rPr lang="en-GB" dirty="0"/>
              <a:t>, 493–506, </a:t>
            </a:r>
            <a:r>
              <a:rPr lang="en-GB" u="sng" dirty="0" err="1">
                <a:solidFill>
                  <a:srgbClr val="0070C0"/>
                </a:solidFill>
              </a:rPr>
              <a:t>doi.org</a:t>
            </a:r>
            <a:r>
              <a:rPr lang="en-GB" u="sng" dirty="0">
                <a:solidFill>
                  <a:srgbClr val="0070C0"/>
                </a:solidFill>
              </a:rPr>
              <a:t>/10.5194/gc-4-493-2021</a:t>
            </a:r>
          </a:p>
          <a:p>
            <a:endParaRPr lang="en-GB" u="sng" dirty="0">
              <a:solidFill>
                <a:srgbClr val="0070C0"/>
              </a:solidFill>
            </a:endParaRPr>
          </a:p>
        </p:txBody>
      </p:sp>
      <p:sp>
        <p:nvSpPr>
          <p:cNvPr id="7" name="TextBox 6">
            <a:extLst>
              <a:ext uri="{FF2B5EF4-FFF2-40B4-BE49-F238E27FC236}">
                <a16:creationId xmlns:a16="http://schemas.microsoft.com/office/drawing/2014/main" id="{19ABB23F-17E4-A34A-B76E-D33A39FA5297}"/>
              </a:ext>
            </a:extLst>
          </p:cNvPr>
          <p:cNvSpPr txBox="1"/>
          <p:nvPr/>
        </p:nvSpPr>
        <p:spPr>
          <a:xfrm>
            <a:off x="456650" y="294652"/>
            <a:ext cx="5973411" cy="523220"/>
          </a:xfrm>
          <a:prstGeom prst="rect">
            <a:avLst/>
          </a:prstGeom>
          <a:noFill/>
        </p:spPr>
        <p:txBody>
          <a:bodyPr wrap="square" rtlCol="0">
            <a:spAutoFit/>
          </a:bodyPr>
          <a:lstStyle/>
          <a:p>
            <a:r>
              <a:rPr lang="en-GB" sz="2800" b="1" dirty="0"/>
              <a:t>9. References</a:t>
            </a:r>
            <a:endParaRPr lang="en-GB" sz="2800" dirty="0">
              <a:highlight>
                <a:srgbClr val="FFFF00"/>
              </a:highlight>
              <a:latin typeface="Ink Free" panose="020F0502020204030204" pitchFamily="34" charset="0"/>
              <a:cs typeface="Ink Free" panose="020F0502020204030204" pitchFamily="34" charset="0"/>
            </a:endParaRPr>
          </a:p>
        </p:txBody>
      </p:sp>
    </p:spTree>
    <p:extLst>
      <p:ext uri="{BB962C8B-B14F-4D97-AF65-F5344CB8AC3E}">
        <p14:creationId xmlns:p14="http://schemas.microsoft.com/office/powerpoint/2010/main" val="18552370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7CB3A87E-5DC9-2B45-A7B6-2F0E30793E95}"/>
              </a:ext>
            </a:extLst>
          </p:cNvPr>
          <p:cNvSpPr txBox="1"/>
          <p:nvPr/>
        </p:nvSpPr>
        <p:spPr>
          <a:xfrm>
            <a:off x="456650" y="817872"/>
            <a:ext cx="11278699" cy="4339650"/>
          </a:xfrm>
          <a:prstGeom prst="rect">
            <a:avLst/>
          </a:prstGeom>
          <a:noFill/>
        </p:spPr>
        <p:txBody>
          <a:bodyPr wrap="square" rtlCol="0">
            <a:spAutoFit/>
          </a:bodyPr>
          <a:lstStyle/>
          <a:p>
            <a:pPr>
              <a:spcAft>
                <a:spcPts val="1200"/>
              </a:spcAft>
            </a:pPr>
            <a:r>
              <a:rPr lang="en-GB"/>
              <a:t>Hillier</a:t>
            </a:r>
            <a:r>
              <a:rPr lang="en-GB" dirty="0"/>
              <a:t>, J. K. and Dixon, R. S. (2020) Seasonal impact-based mapping of compound hazards Env. Res. Lett., 15, 114013 doi:10.1088/1748-9326/abbc3d </a:t>
            </a:r>
          </a:p>
          <a:p>
            <a:pPr>
              <a:spcAft>
                <a:spcPts val="1200"/>
              </a:spcAft>
            </a:pPr>
            <a:r>
              <a:rPr lang="en-GB" dirty="0"/>
              <a:t>Hillier, J. K. , Matthews, T., </a:t>
            </a:r>
            <a:r>
              <a:rPr lang="en-GB" dirty="0" err="1"/>
              <a:t>Wilby</a:t>
            </a:r>
            <a:r>
              <a:rPr lang="en-GB" dirty="0"/>
              <a:t>, R., Murphy, C. (2020) Multi-hazard dependencies can increase or decrease risk </a:t>
            </a:r>
            <a:r>
              <a:rPr lang="en-GB" i="1" dirty="0"/>
              <a:t>Nature Climate Change</a:t>
            </a:r>
            <a:r>
              <a:rPr lang="en-GB" dirty="0"/>
              <a:t>, </a:t>
            </a:r>
            <a:r>
              <a:rPr lang="en-GB" b="1" dirty="0"/>
              <a:t>10</a:t>
            </a:r>
            <a:r>
              <a:rPr lang="en-GB" dirty="0"/>
              <a:t>, 595–598 doi:10.1038/s41558-020-0832-y [https://</a:t>
            </a:r>
            <a:r>
              <a:rPr lang="en-GB" dirty="0" err="1"/>
              <a:t>rdcu.be</a:t>
            </a:r>
            <a:r>
              <a:rPr lang="en-GB" dirty="0"/>
              <a:t>/b5kuz] </a:t>
            </a:r>
          </a:p>
          <a:p>
            <a:pPr>
              <a:spcAft>
                <a:spcPts val="1200"/>
              </a:spcAft>
            </a:pPr>
            <a:r>
              <a:rPr lang="en-GB" dirty="0"/>
              <a:t>Oliver, P. E. (1993) Formal Models of Collective Action. </a:t>
            </a:r>
            <a:r>
              <a:rPr lang="en-GB" i="1" dirty="0"/>
              <a:t>Annual Review of Sociology, </a:t>
            </a:r>
            <a:r>
              <a:rPr lang="en-GB" b="1" dirty="0"/>
              <a:t>19</a:t>
            </a:r>
            <a:r>
              <a:rPr lang="en-GB" dirty="0"/>
              <a:t>, 271-300.</a:t>
            </a:r>
          </a:p>
          <a:p>
            <a:pPr>
              <a:spcAft>
                <a:spcPts val="1200"/>
              </a:spcAft>
            </a:pPr>
            <a:r>
              <a:rPr lang="en-GB" dirty="0" err="1"/>
              <a:t>Padovan</a:t>
            </a:r>
            <a:r>
              <a:rPr lang="en-GB" dirty="0"/>
              <a:t>, D., </a:t>
            </a:r>
            <a:r>
              <a:rPr lang="en-GB" dirty="0" err="1"/>
              <a:t>Arrobbio</a:t>
            </a:r>
            <a:r>
              <a:rPr lang="en-GB" dirty="0"/>
              <a:t>, O. et al. (2019) Collective Action Initiatives. Some theoretical perspectives and a working definition. Torino: COMETS. </a:t>
            </a:r>
            <a:r>
              <a:rPr lang="en-GB" dirty="0">
                <a:hlinkClick r:id="rId3"/>
              </a:rPr>
              <a:t>https://backend.orbit.dtu.dk/ws/portalfiles/portal/206683825/D2.1.pdf</a:t>
            </a:r>
            <a:r>
              <a:rPr lang="en-GB" dirty="0"/>
              <a:t> </a:t>
            </a:r>
            <a:endParaRPr lang="en-GB" dirty="0">
              <a:highlight>
                <a:srgbClr val="FFFF00"/>
              </a:highlight>
            </a:endParaRPr>
          </a:p>
          <a:p>
            <a:pPr>
              <a:spcAft>
                <a:spcPts val="1200"/>
              </a:spcAft>
            </a:pPr>
            <a:r>
              <a:rPr lang="en-GB" dirty="0"/>
              <a:t>UNEP (2021) </a:t>
            </a:r>
            <a:r>
              <a:rPr lang="en-GB" i="1" dirty="0"/>
              <a:t>Insuring the climate transition</a:t>
            </a:r>
            <a:r>
              <a:rPr lang="en-GB" dirty="0"/>
              <a:t>. </a:t>
            </a:r>
            <a:r>
              <a:rPr lang="en-GB" dirty="0">
                <a:hlinkClick r:id="rId4"/>
              </a:rPr>
              <a:t>https://www.unepfi.org/publications/insurance-publications/insuring-the-climate-transition/</a:t>
            </a:r>
            <a:r>
              <a:rPr lang="en-GB" dirty="0"/>
              <a:t> </a:t>
            </a:r>
          </a:p>
          <a:p>
            <a:pPr>
              <a:spcAft>
                <a:spcPts val="1200"/>
              </a:spcAft>
            </a:pPr>
            <a:r>
              <a:rPr lang="en-GB" dirty="0"/>
              <a:t>World Bank (2010). </a:t>
            </a:r>
            <a:r>
              <a:rPr lang="en-GB" i="1" dirty="0"/>
              <a:t>A Polycentric Approach for Coping with Climate Change </a:t>
            </a:r>
            <a:r>
              <a:rPr lang="en-GB" dirty="0"/>
              <a:t>https://</a:t>
            </a:r>
            <a:r>
              <a:rPr lang="en-GB" dirty="0" err="1"/>
              <a:t>openknowledge.worldbank.org</a:t>
            </a:r>
            <a:r>
              <a:rPr lang="en-GB" dirty="0"/>
              <a:t>/handle/10986/9034</a:t>
            </a:r>
          </a:p>
          <a:p>
            <a:endParaRPr lang="en-GB" u="sng" dirty="0">
              <a:solidFill>
                <a:srgbClr val="0070C0"/>
              </a:solidFill>
            </a:endParaRPr>
          </a:p>
        </p:txBody>
      </p:sp>
      <p:sp>
        <p:nvSpPr>
          <p:cNvPr id="7" name="TextBox 6">
            <a:extLst>
              <a:ext uri="{FF2B5EF4-FFF2-40B4-BE49-F238E27FC236}">
                <a16:creationId xmlns:a16="http://schemas.microsoft.com/office/drawing/2014/main" id="{19ABB23F-17E4-A34A-B76E-D33A39FA5297}"/>
              </a:ext>
            </a:extLst>
          </p:cNvPr>
          <p:cNvSpPr txBox="1"/>
          <p:nvPr/>
        </p:nvSpPr>
        <p:spPr>
          <a:xfrm>
            <a:off x="456650" y="294652"/>
            <a:ext cx="5973411" cy="523220"/>
          </a:xfrm>
          <a:prstGeom prst="rect">
            <a:avLst/>
          </a:prstGeom>
          <a:noFill/>
        </p:spPr>
        <p:txBody>
          <a:bodyPr wrap="square" rtlCol="0">
            <a:spAutoFit/>
          </a:bodyPr>
          <a:lstStyle/>
          <a:p>
            <a:r>
              <a:rPr lang="en-GB" sz="2800" b="1" dirty="0"/>
              <a:t>9. References (</a:t>
            </a:r>
            <a:r>
              <a:rPr lang="en-GB" sz="2800" b="1" dirty="0" err="1"/>
              <a:t>cont</a:t>
            </a:r>
            <a:r>
              <a:rPr lang="en-GB" sz="2800" b="1" dirty="0"/>
              <a:t> ..)</a:t>
            </a:r>
            <a:endParaRPr lang="en-GB" sz="2800" dirty="0">
              <a:highlight>
                <a:srgbClr val="FFFF00"/>
              </a:highlight>
              <a:latin typeface="Ink Free" panose="020F0502020204030204" pitchFamily="34" charset="0"/>
              <a:cs typeface="Ink Free" panose="020F0502020204030204" pitchFamily="34" charset="0"/>
            </a:endParaRPr>
          </a:p>
        </p:txBody>
      </p:sp>
    </p:spTree>
    <p:extLst>
      <p:ext uri="{BB962C8B-B14F-4D97-AF65-F5344CB8AC3E}">
        <p14:creationId xmlns:p14="http://schemas.microsoft.com/office/powerpoint/2010/main" val="1010255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53F9D3-317E-A94B-BDEB-DE9C7920E7A9}"/>
              </a:ext>
            </a:extLst>
          </p:cNvPr>
          <p:cNvPicPr>
            <a:picLocks noChangeAspect="1"/>
          </p:cNvPicPr>
          <p:nvPr/>
        </p:nvPicPr>
        <p:blipFill>
          <a:blip r:embed="rId3"/>
          <a:stretch>
            <a:fillRect/>
          </a:stretch>
        </p:blipFill>
        <p:spPr>
          <a:xfrm>
            <a:off x="721597" y="639233"/>
            <a:ext cx="10748806" cy="5579533"/>
          </a:xfrm>
          <a:prstGeom prst="rect">
            <a:avLst/>
          </a:prstGeom>
        </p:spPr>
      </p:pic>
      <p:sp>
        <p:nvSpPr>
          <p:cNvPr id="9" name="Rectangle 8">
            <a:extLst>
              <a:ext uri="{FF2B5EF4-FFF2-40B4-BE49-F238E27FC236}">
                <a16:creationId xmlns:a16="http://schemas.microsoft.com/office/drawing/2014/main" id="{F3D4A3FE-C796-F14C-B828-A09D97823C83}"/>
              </a:ext>
            </a:extLst>
          </p:cNvPr>
          <p:cNvSpPr/>
          <p:nvPr/>
        </p:nvSpPr>
        <p:spPr>
          <a:xfrm>
            <a:off x="524933" y="2116667"/>
            <a:ext cx="9330267" cy="159173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71929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text, application, email&#10;&#10;Description automatically generated">
            <a:extLst>
              <a:ext uri="{FF2B5EF4-FFF2-40B4-BE49-F238E27FC236}">
                <a16:creationId xmlns:a16="http://schemas.microsoft.com/office/drawing/2014/main" id="{42CA7FA5-1441-8147-B2BD-70F0B894206C}"/>
              </a:ext>
            </a:extLst>
          </p:cNvPr>
          <p:cNvPicPr>
            <a:picLocks noChangeAspect="1"/>
          </p:cNvPicPr>
          <p:nvPr/>
        </p:nvPicPr>
        <p:blipFill>
          <a:blip r:embed="rId3"/>
          <a:stretch>
            <a:fillRect/>
          </a:stretch>
        </p:blipFill>
        <p:spPr>
          <a:xfrm>
            <a:off x="510116" y="931333"/>
            <a:ext cx="9704789" cy="4995333"/>
          </a:xfrm>
          <a:prstGeom prst="rect">
            <a:avLst/>
          </a:prstGeom>
        </p:spPr>
      </p:pic>
      <p:sp>
        <p:nvSpPr>
          <p:cNvPr id="17" name="TextBox 16">
            <a:extLst>
              <a:ext uri="{FF2B5EF4-FFF2-40B4-BE49-F238E27FC236}">
                <a16:creationId xmlns:a16="http://schemas.microsoft.com/office/drawing/2014/main" id="{54AC8F02-FF9D-8448-83F2-E59C99CF82B8}"/>
              </a:ext>
            </a:extLst>
          </p:cNvPr>
          <p:cNvSpPr txBox="1"/>
          <p:nvPr/>
        </p:nvSpPr>
        <p:spPr>
          <a:xfrm>
            <a:off x="10214905" y="931333"/>
            <a:ext cx="2481148" cy="400110"/>
          </a:xfrm>
          <a:prstGeom prst="rect">
            <a:avLst/>
          </a:prstGeom>
          <a:noFill/>
        </p:spPr>
        <p:txBody>
          <a:bodyPr wrap="square" rtlCol="0">
            <a:spAutoFit/>
          </a:bodyPr>
          <a:lstStyle/>
          <a:p>
            <a:r>
              <a:rPr lang="en-US" sz="2000" b="1" dirty="0">
                <a:solidFill>
                  <a:srgbClr val="C00000"/>
                </a:solidFill>
              </a:rPr>
              <a:t>Broad/general</a:t>
            </a:r>
          </a:p>
        </p:txBody>
      </p:sp>
      <p:sp>
        <p:nvSpPr>
          <p:cNvPr id="18" name="TextBox 17">
            <a:extLst>
              <a:ext uri="{FF2B5EF4-FFF2-40B4-BE49-F238E27FC236}">
                <a16:creationId xmlns:a16="http://schemas.microsoft.com/office/drawing/2014/main" id="{5BE732D8-D8D5-2746-8E8D-EE62821AF943}"/>
              </a:ext>
            </a:extLst>
          </p:cNvPr>
          <p:cNvSpPr txBox="1"/>
          <p:nvPr/>
        </p:nvSpPr>
        <p:spPr>
          <a:xfrm>
            <a:off x="10149639" y="2008522"/>
            <a:ext cx="2187748" cy="400110"/>
          </a:xfrm>
          <a:prstGeom prst="rect">
            <a:avLst/>
          </a:prstGeom>
          <a:noFill/>
        </p:spPr>
        <p:txBody>
          <a:bodyPr wrap="square" rtlCol="0">
            <a:spAutoFit/>
          </a:bodyPr>
          <a:lstStyle/>
          <a:p>
            <a:r>
              <a:rPr lang="en-US" sz="2000" b="1" dirty="0">
                <a:solidFill>
                  <a:srgbClr val="C00000"/>
                </a:solidFill>
              </a:rPr>
              <a:t>Concrete/specific</a:t>
            </a:r>
          </a:p>
        </p:txBody>
      </p:sp>
      <p:cxnSp>
        <p:nvCxnSpPr>
          <p:cNvPr id="19" name="Straight Arrow Connector 18">
            <a:extLst>
              <a:ext uri="{FF2B5EF4-FFF2-40B4-BE49-F238E27FC236}">
                <a16:creationId xmlns:a16="http://schemas.microsoft.com/office/drawing/2014/main" id="{C045900D-15A5-4446-BB76-8CF88104F13A}"/>
              </a:ext>
            </a:extLst>
          </p:cNvPr>
          <p:cNvCxnSpPr>
            <a:cxnSpLocks/>
          </p:cNvCxnSpPr>
          <p:nvPr/>
        </p:nvCxnSpPr>
        <p:spPr>
          <a:xfrm>
            <a:off x="11048752" y="1388595"/>
            <a:ext cx="0" cy="67707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7104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1">
            <a:extLst>
              <a:ext uri="{FF2B5EF4-FFF2-40B4-BE49-F238E27FC236}">
                <a16:creationId xmlns:a16="http://schemas.microsoft.com/office/drawing/2014/main" id="{27A91028-8977-1C4B-904A-63AD2F519CE4}"/>
              </a:ext>
            </a:extLst>
          </p:cNvPr>
          <p:cNvSpPr txBox="1"/>
          <p:nvPr/>
        </p:nvSpPr>
        <p:spPr>
          <a:xfrm>
            <a:off x="575556" y="396252"/>
            <a:ext cx="9787644" cy="523220"/>
          </a:xfrm>
          <a:prstGeom prst="rect">
            <a:avLst/>
          </a:prstGeom>
          <a:noFill/>
        </p:spPr>
        <p:txBody>
          <a:bodyPr wrap="square" rtlCol="0">
            <a:spAutoFit/>
          </a:bodyPr>
          <a:lstStyle/>
          <a:p>
            <a:r>
              <a:rPr lang="en-GB" sz="2800" b="1" dirty="0">
                <a:cs typeface="Ink Free" panose="020F0502020204030204" pitchFamily="34" charset="0"/>
              </a:rPr>
              <a:t>What will be success for our Co-RISK ‘toolkit’ workshop today?</a:t>
            </a:r>
            <a:endParaRPr lang="en-GB" sz="2800" dirty="0">
              <a:cs typeface="Ink Free" panose="020F0502020204030204" pitchFamily="34" charset="0"/>
            </a:endParaRPr>
          </a:p>
        </p:txBody>
      </p:sp>
      <p:sp>
        <p:nvSpPr>
          <p:cNvPr id="16" name="TextBox 15">
            <a:extLst>
              <a:ext uri="{FF2B5EF4-FFF2-40B4-BE49-F238E27FC236}">
                <a16:creationId xmlns:a16="http://schemas.microsoft.com/office/drawing/2014/main" id="{1598500D-C7C1-C841-B0CC-FECC5A7605CB}"/>
              </a:ext>
            </a:extLst>
          </p:cNvPr>
          <p:cNvSpPr txBox="1"/>
          <p:nvPr/>
        </p:nvSpPr>
        <p:spPr>
          <a:xfrm>
            <a:off x="1049689" y="1690174"/>
            <a:ext cx="9533644" cy="3046988"/>
          </a:xfrm>
          <a:prstGeom prst="rect">
            <a:avLst/>
          </a:prstGeom>
          <a:noFill/>
        </p:spPr>
        <p:txBody>
          <a:bodyPr wrap="square" rtlCol="0">
            <a:spAutoFit/>
          </a:bodyPr>
          <a:lstStyle/>
          <a:p>
            <a:pPr marL="914400" lvl="1" indent="-457200">
              <a:buFont typeface="+mj-lt"/>
              <a:buAutoNum type="arabicPeriod"/>
            </a:pPr>
            <a:r>
              <a:rPr lang="en-GB" sz="2400" dirty="0"/>
              <a:t>Three co-designed projects drafted (i.e. one per table) to share</a:t>
            </a:r>
          </a:p>
          <a:p>
            <a:pPr marL="914400" lvl="1" indent="-457200">
              <a:buFont typeface="+mj-lt"/>
              <a:buAutoNum type="arabicPeriod"/>
            </a:pPr>
            <a:r>
              <a:rPr lang="en-GB" sz="2400" dirty="0"/>
              <a:t>A ranked list of most the co-occurring hazard topics of most mutual interest</a:t>
            </a:r>
          </a:p>
          <a:p>
            <a:pPr marL="914400" lvl="1" indent="-457200">
              <a:buFont typeface="+mj-lt"/>
              <a:buAutoNum type="arabicPeriod"/>
            </a:pPr>
            <a:r>
              <a:rPr lang="en-GB" sz="2400" dirty="0"/>
              <a:t>Raised participant awareness &amp; knowledge (e.g. of positionality) and improved ability to design a collaborative project.</a:t>
            </a:r>
          </a:p>
          <a:p>
            <a:pPr marL="914400" lvl="1" indent="-457200">
              <a:buFont typeface="+mj-lt"/>
              <a:buAutoNum type="arabicPeriod"/>
            </a:pPr>
            <a:r>
              <a:rPr lang="en-GB" sz="2400" dirty="0"/>
              <a:t>Robust feedback obtained to improve the Co-RISK toolkit</a:t>
            </a:r>
          </a:p>
          <a:p>
            <a:pPr marL="914400" lvl="1" indent="-457200">
              <a:buFont typeface="+mj-lt"/>
              <a:buAutoNum type="arabicPeriod"/>
            </a:pPr>
            <a:r>
              <a:rPr lang="en-GB" sz="2400" dirty="0"/>
              <a:t>Participants with similar interests connected, which might facilitate action on drafted projects. </a:t>
            </a:r>
          </a:p>
        </p:txBody>
      </p:sp>
    </p:spTree>
    <p:extLst>
      <p:ext uri="{BB962C8B-B14F-4D97-AF65-F5344CB8AC3E}">
        <p14:creationId xmlns:p14="http://schemas.microsoft.com/office/powerpoint/2010/main" val="2687063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logo.png">
            <a:extLst>
              <a:ext uri="{FF2B5EF4-FFF2-40B4-BE49-F238E27FC236}">
                <a16:creationId xmlns:a16="http://schemas.microsoft.com/office/drawing/2014/main" id="{07BD07B4-ED94-E549-B1D4-C8C318526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6342537"/>
            <a:ext cx="1872208" cy="470839"/>
          </a:xfrm>
          <a:prstGeom prst="rect">
            <a:avLst/>
          </a:prstGeom>
        </p:spPr>
      </p:pic>
      <p:pic>
        <p:nvPicPr>
          <p:cNvPr id="67" name="Picture 66" descr="A picture containing text, clipart&#10;&#10;Description automatically generated">
            <a:extLst>
              <a:ext uri="{FF2B5EF4-FFF2-40B4-BE49-F238E27FC236}">
                <a16:creationId xmlns:a16="http://schemas.microsoft.com/office/drawing/2014/main" id="{CAB3B36D-2674-7248-A948-90A9ABEA13E0}"/>
              </a:ext>
            </a:extLst>
          </p:cNvPr>
          <p:cNvPicPr>
            <a:picLocks noChangeAspect="1"/>
          </p:cNvPicPr>
          <p:nvPr/>
        </p:nvPicPr>
        <p:blipFill>
          <a:blip r:embed="rId4"/>
          <a:stretch>
            <a:fillRect/>
          </a:stretch>
        </p:blipFill>
        <p:spPr>
          <a:xfrm>
            <a:off x="2267744" y="6021288"/>
            <a:ext cx="773951" cy="797765"/>
          </a:xfrm>
          <a:prstGeom prst="rect">
            <a:avLst/>
          </a:prstGeom>
        </p:spPr>
      </p:pic>
      <p:pic>
        <p:nvPicPr>
          <p:cNvPr id="3" name="Picture 2" descr="Logo, company name&#10;&#10;Description automatically generated">
            <a:extLst>
              <a:ext uri="{FF2B5EF4-FFF2-40B4-BE49-F238E27FC236}">
                <a16:creationId xmlns:a16="http://schemas.microsoft.com/office/drawing/2014/main" id="{2EC87E39-07B1-9547-A719-23FCDD17342D}"/>
              </a:ext>
            </a:extLst>
          </p:cNvPr>
          <p:cNvPicPr>
            <a:picLocks noChangeAspect="1"/>
          </p:cNvPicPr>
          <p:nvPr/>
        </p:nvPicPr>
        <p:blipFill>
          <a:blip r:embed="rId5"/>
          <a:stretch>
            <a:fillRect/>
          </a:stretch>
        </p:blipFill>
        <p:spPr>
          <a:xfrm>
            <a:off x="5092993" y="6019626"/>
            <a:ext cx="1391292" cy="793750"/>
          </a:xfrm>
          <a:prstGeom prst="rect">
            <a:avLst/>
          </a:prstGeom>
        </p:spPr>
      </p:pic>
      <p:pic>
        <p:nvPicPr>
          <p:cNvPr id="18" name="Picture 17" descr="A red and white logo&#10;&#10;Description automatically generated with low confidence">
            <a:extLst>
              <a:ext uri="{FF2B5EF4-FFF2-40B4-BE49-F238E27FC236}">
                <a16:creationId xmlns:a16="http://schemas.microsoft.com/office/drawing/2014/main" id="{7208F83A-2513-4442-8163-41F806F47D6A}"/>
              </a:ext>
            </a:extLst>
          </p:cNvPr>
          <p:cNvPicPr>
            <a:picLocks noChangeAspect="1"/>
          </p:cNvPicPr>
          <p:nvPr/>
        </p:nvPicPr>
        <p:blipFill>
          <a:blip r:embed="rId6"/>
          <a:stretch>
            <a:fillRect/>
          </a:stretch>
        </p:blipFill>
        <p:spPr>
          <a:xfrm>
            <a:off x="3210094" y="6172200"/>
            <a:ext cx="1714500" cy="685800"/>
          </a:xfrm>
          <a:prstGeom prst="rect">
            <a:avLst/>
          </a:prstGeom>
        </p:spPr>
      </p:pic>
      <p:pic>
        <p:nvPicPr>
          <p:cNvPr id="24" name="Picture 23" descr="Logo, company name&#10;&#10;Description automatically generated">
            <a:extLst>
              <a:ext uri="{FF2B5EF4-FFF2-40B4-BE49-F238E27FC236}">
                <a16:creationId xmlns:a16="http://schemas.microsoft.com/office/drawing/2014/main" id="{EC65D3A7-3E05-944B-A772-334D3BBB2106}"/>
              </a:ext>
            </a:extLst>
          </p:cNvPr>
          <p:cNvPicPr>
            <a:picLocks noChangeAspect="1"/>
          </p:cNvPicPr>
          <p:nvPr/>
        </p:nvPicPr>
        <p:blipFill>
          <a:blip r:embed="rId7"/>
          <a:stretch>
            <a:fillRect/>
          </a:stretch>
        </p:blipFill>
        <p:spPr>
          <a:xfrm>
            <a:off x="6652684" y="5953996"/>
            <a:ext cx="1522413" cy="925010"/>
          </a:xfrm>
          <a:prstGeom prst="rect">
            <a:avLst/>
          </a:prstGeom>
        </p:spPr>
      </p:pic>
      <p:sp>
        <p:nvSpPr>
          <p:cNvPr id="15" name="TextBox 14">
            <a:extLst>
              <a:ext uri="{FF2B5EF4-FFF2-40B4-BE49-F238E27FC236}">
                <a16:creationId xmlns:a16="http://schemas.microsoft.com/office/drawing/2014/main" id="{3293F677-9B04-5A47-908D-CDC2C8D51A5A}"/>
              </a:ext>
            </a:extLst>
          </p:cNvPr>
          <p:cNvSpPr txBox="1"/>
          <p:nvPr/>
        </p:nvSpPr>
        <p:spPr>
          <a:xfrm>
            <a:off x="653863" y="221844"/>
            <a:ext cx="10956890" cy="954107"/>
          </a:xfrm>
          <a:prstGeom prst="rect">
            <a:avLst/>
          </a:prstGeom>
          <a:noFill/>
        </p:spPr>
        <p:txBody>
          <a:bodyPr wrap="square" rtlCol="0">
            <a:spAutoFit/>
          </a:bodyPr>
          <a:lstStyle/>
          <a:p>
            <a:r>
              <a:rPr lang="en-GB" sz="2800" b="1" dirty="0"/>
              <a:t>Case Study #1: ‘TOGETHER’ – </a:t>
            </a:r>
            <a:r>
              <a:rPr lang="en-GB" sz="2800" b="1" i="1" dirty="0"/>
              <a:t>Might</a:t>
            </a:r>
            <a:r>
              <a:rPr lang="en-GB" sz="2800" b="1" dirty="0"/>
              <a:t> co-occurring flooding and extreme wind in the UK represent a material influence on insurers solvency?</a:t>
            </a:r>
            <a:endParaRPr lang="en-GB" sz="2800" dirty="0">
              <a:highlight>
                <a:srgbClr val="FFFF00"/>
              </a:highlight>
              <a:latin typeface="Ink Free" panose="020F0502020204030204" pitchFamily="34" charset="0"/>
              <a:cs typeface="Ink Free" panose="020F0502020204030204" pitchFamily="34" charset="0"/>
            </a:endParaRPr>
          </a:p>
        </p:txBody>
      </p:sp>
      <p:sp>
        <p:nvSpPr>
          <p:cNvPr id="2" name="TextBox 1">
            <a:extLst>
              <a:ext uri="{FF2B5EF4-FFF2-40B4-BE49-F238E27FC236}">
                <a16:creationId xmlns:a16="http://schemas.microsoft.com/office/drawing/2014/main" id="{871903DA-E695-A24F-A8E0-2947C8847A76}"/>
              </a:ext>
            </a:extLst>
          </p:cNvPr>
          <p:cNvSpPr txBox="1"/>
          <p:nvPr/>
        </p:nvSpPr>
        <p:spPr>
          <a:xfrm>
            <a:off x="959365" y="1781249"/>
            <a:ext cx="6454525" cy="3785652"/>
          </a:xfrm>
          <a:prstGeom prst="rect">
            <a:avLst/>
          </a:prstGeom>
          <a:noFill/>
        </p:spPr>
        <p:txBody>
          <a:bodyPr wrap="square" rtlCol="0">
            <a:spAutoFit/>
          </a:bodyPr>
          <a:lstStyle/>
          <a:p>
            <a:r>
              <a:rPr lang="en-GB" sz="2400" i="1" dirty="0"/>
              <a:t>Clear </a:t>
            </a:r>
            <a:r>
              <a:rPr lang="en-GB" sz="2400" dirty="0"/>
              <a:t>task: A well-defined scientific starting point (Hillier et al, 2015; De Luca, 2017) requiring further study, recognised industry need (Dixon, 2017, </a:t>
            </a:r>
            <a:r>
              <a:rPr lang="en-GB" sz="2400" dirty="0" err="1"/>
              <a:t>FloodRe</a:t>
            </a:r>
            <a:r>
              <a:rPr lang="en-GB" sz="2400" dirty="0"/>
              <a:t>, 2019), and identified regulatory tool i.e. the General Insurance Stress Tests (PRA, 2019).</a:t>
            </a:r>
          </a:p>
          <a:p>
            <a:endParaRPr lang="en-GB" sz="2400" dirty="0"/>
          </a:p>
          <a:p>
            <a:r>
              <a:rPr lang="en-GB" sz="2400" b="1" dirty="0"/>
              <a:t>But</a:t>
            </a:r>
            <a:r>
              <a:rPr lang="en-GB" sz="2400" dirty="0"/>
              <a:t>, getting various parties to come together and to get something done is non-trivial. (sounds familiar?)</a:t>
            </a:r>
          </a:p>
        </p:txBody>
      </p:sp>
      <p:pic>
        <p:nvPicPr>
          <p:cNvPr id="16" name="Picture 15" descr="Symbol_FL.eps">
            <a:extLst>
              <a:ext uri="{FF2B5EF4-FFF2-40B4-BE49-F238E27FC236}">
                <a16:creationId xmlns:a16="http://schemas.microsoft.com/office/drawing/2014/main" id="{785D6B54-00F9-5A40-94BA-2E9E7C8A4EF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75097" y="2997202"/>
            <a:ext cx="1777498" cy="1777498"/>
          </a:xfrm>
          <a:prstGeom prst="rect">
            <a:avLst/>
          </a:prstGeom>
        </p:spPr>
      </p:pic>
      <p:pic>
        <p:nvPicPr>
          <p:cNvPr id="17" name="Picture 16" descr="Symbols_WS.eps">
            <a:extLst>
              <a:ext uri="{FF2B5EF4-FFF2-40B4-BE49-F238E27FC236}">
                <a16:creationId xmlns:a16="http://schemas.microsoft.com/office/drawing/2014/main" id="{88760DB4-50E9-2E45-A666-8830699358F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42946" y="2019302"/>
            <a:ext cx="1777498" cy="1777498"/>
          </a:xfrm>
          <a:prstGeom prst="rect">
            <a:avLst/>
          </a:prstGeom>
        </p:spPr>
      </p:pic>
    </p:spTree>
    <p:extLst>
      <p:ext uri="{BB962C8B-B14F-4D97-AF65-F5344CB8AC3E}">
        <p14:creationId xmlns:p14="http://schemas.microsoft.com/office/powerpoint/2010/main" val="3588026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logo.png">
            <a:extLst>
              <a:ext uri="{FF2B5EF4-FFF2-40B4-BE49-F238E27FC236}">
                <a16:creationId xmlns:a16="http://schemas.microsoft.com/office/drawing/2014/main" id="{07BD07B4-ED94-E549-B1D4-C8C3185265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6342537"/>
            <a:ext cx="1872208" cy="470839"/>
          </a:xfrm>
          <a:prstGeom prst="rect">
            <a:avLst/>
          </a:prstGeom>
        </p:spPr>
      </p:pic>
      <p:pic>
        <p:nvPicPr>
          <p:cNvPr id="67" name="Picture 66" descr="A picture containing text, clipart&#10;&#10;Description automatically generated">
            <a:extLst>
              <a:ext uri="{FF2B5EF4-FFF2-40B4-BE49-F238E27FC236}">
                <a16:creationId xmlns:a16="http://schemas.microsoft.com/office/drawing/2014/main" id="{CAB3B36D-2674-7248-A948-90A9ABEA13E0}"/>
              </a:ext>
            </a:extLst>
          </p:cNvPr>
          <p:cNvPicPr>
            <a:picLocks noChangeAspect="1"/>
          </p:cNvPicPr>
          <p:nvPr/>
        </p:nvPicPr>
        <p:blipFill>
          <a:blip r:embed="rId5"/>
          <a:stretch>
            <a:fillRect/>
          </a:stretch>
        </p:blipFill>
        <p:spPr>
          <a:xfrm>
            <a:off x="2267744" y="6021288"/>
            <a:ext cx="773951" cy="797765"/>
          </a:xfrm>
          <a:prstGeom prst="rect">
            <a:avLst/>
          </a:prstGeom>
        </p:spPr>
      </p:pic>
      <p:pic>
        <p:nvPicPr>
          <p:cNvPr id="3" name="Picture 2" descr="Logo, company name&#10;&#10;Description automatically generated">
            <a:extLst>
              <a:ext uri="{FF2B5EF4-FFF2-40B4-BE49-F238E27FC236}">
                <a16:creationId xmlns:a16="http://schemas.microsoft.com/office/drawing/2014/main" id="{2EC87E39-07B1-9547-A719-23FCDD17342D}"/>
              </a:ext>
            </a:extLst>
          </p:cNvPr>
          <p:cNvPicPr>
            <a:picLocks noChangeAspect="1"/>
          </p:cNvPicPr>
          <p:nvPr/>
        </p:nvPicPr>
        <p:blipFill>
          <a:blip r:embed="rId6"/>
          <a:stretch>
            <a:fillRect/>
          </a:stretch>
        </p:blipFill>
        <p:spPr>
          <a:xfrm>
            <a:off x="5092993" y="6019626"/>
            <a:ext cx="1391292" cy="793750"/>
          </a:xfrm>
          <a:prstGeom prst="rect">
            <a:avLst/>
          </a:prstGeom>
        </p:spPr>
      </p:pic>
      <p:pic>
        <p:nvPicPr>
          <p:cNvPr id="18" name="Picture 17" descr="A red and white logo&#10;&#10;Description automatically generated with low confidence">
            <a:extLst>
              <a:ext uri="{FF2B5EF4-FFF2-40B4-BE49-F238E27FC236}">
                <a16:creationId xmlns:a16="http://schemas.microsoft.com/office/drawing/2014/main" id="{7208F83A-2513-4442-8163-41F806F47D6A}"/>
              </a:ext>
            </a:extLst>
          </p:cNvPr>
          <p:cNvPicPr>
            <a:picLocks noChangeAspect="1"/>
          </p:cNvPicPr>
          <p:nvPr/>
        </p:nvPicPr>
        <p:blipFill>
          <a:blip r:embed="rId7"/>
          <a:stretch>
            <a:fillRect/>
          </a:stretch>
        </p:blipFill>
        <p:spPr>
          <a:xfrm>
            <a:off x="3210094" y="6172200"/>
            <a:ext cx="1714500" cy="685800"/>
          </a:xfrm>
          <a:prstGeom prst="rect">
            <a:avLst/>
          </a:prstGeom>
        </p:spPr>
      </p:pic>
      <p:pic>
        <p:nvPicPr>
          <p:cNvPr id="24" name="Picture 23" descr="Logo, company name&#10;&#10;Description automatically generated">
            <a:extLst>
              <a:ext uri="{FF2B5EF4-FFF2-40B4-BE49-F238E27FC236}">
                <a16:creationId xmlns:a16="http://schemas.microsoft.com/office/drawing/2014/main" id="{EC65D3A7-3E05-944B-A772-334D3BBB2106}"/>
              </a:ext>
            </a:extLst>
          </p:cNvPr>
          <p:cNvPicPr>
            <a:picLocks noChangeAspect="1"/>
          </p:cNvPicPr>
          <p:nvPr/>
        </p:nvPicPr>
        <p:blipFill>
          <a:blip r:embed="rId8"/>
          <a:stretch>
            <a:fillRect/>
          </a:stretch>
        </p:blipFill>
        <p:spPr>
          <a:xfrm>
            <a:off x="6652684" y="5953996"/>
            <a:ext cx="1522413" cy="925010"/>
          </a:xfrm>
          <a:prstGeom prst="rect">
            <a:avLst/>
          </a:prstGeom>
        </p:spPr>
      </p:pic>
      <p:sp>
        <p:nvSpPr>
          <p:cNvPr id="15" name="TextBox 14">
            <a:extLst>
              <a:ext uri="{FF2B5EF4-FFF2-40B4-BE49-F238E27FC236}">
                <a16:creationId xmlns:a16="http://schemas.microsoft.com/office/drawing/2014/main" id="{3293F677-9B04-5A47-908D-CDC2C8D51A5A}"/>
              </a:ext>
            </a:extLst>
          </p:cNvPr>
          <p:cNvSpPr txBox="1"/>
          <p:nvPr/>
        </p:nvSpPr>
        <p:spPr>
          <a:xfrm>
            <a:off x="1349509" y="158049"/>
            <a:ext cx="8878260" cy="523220"/>
          </a:xfrm>
          <a:prstGeom prst="rect">
            <a:avLst/>
          </a:prstGeom>
          <a:noFill/>
        </p:spPr>
        <p:txBody>
          <a:bodyPr wrap="square" rtlCol="0">
            <a:spAutoFit/>
          </a:bodyPr>
          <a:lstStyle/>
          <a:p>
            <a:r>
              <a:rPr lang="en-GB" sz="2800" b="1" dirty="0"/>
              <a:t>TOGETHER – Climate and hazard</a:t>
            </a:r>
            <a:endParaRPr lang="en-GB" sz="2800" dirty="0">
              <a:latin typeface="Ink Free" panose="020F0502020204030204" pitchFamily="34" charset="0"/>
              <a:cs typeface="Ink Free" panose="020F0502020204030204" pitchFamily="34" charset="0"/>
            </a:endParaRPr>
          </a:p>
        </p:txBody>
      </p:sp>
      <p:pic>
        <p:nvPicPr>
          <p:cNvPr id="8" name="Picture 7">
            <a:extLst>
              <a:ext uri="{FF2B5EF4-FFF2-40B4-BE49-F238E27FC236}">
                <a16:creationId xmlns:a16="http://schemas.microsoft.com/office/drawing/2014/main" id="{776A1C7F-2A28-6D40-A7CF-71F89898F977}"/>
              </a:ext>
            </a:extLst>
          </p:cNvPr>
          <p:cNvPicPr>
            <a:picLocks noChangeAspect="1"/>
          </p:cNvPicPr>
          <p:nvPr/>
        </p:nvPicPr>
        <p:blipFill>
          <a:blip r:embed="rId9"/>
          <a:stretch>
            <a:fillRect/>
          </a:stretch>
        </p:blipFill>
        <p:spPr>
          <a:xfrm>
            <a:off x="577029" y="1308751"/>
            <a:ext cx="6376664" cy="4247045"/>
          </a:xfrm>
          <a:prstGeom prst="rect">
            <a:avLst/>
          </a:prstGeom>
        </p:spPr>
      </p:pic>
      <p:sp>
        <p:nvSpPr>
          <p:cNvPr id="9" name="TextBox 8">
            <a:extLst>
              <a:ext uri="{FF2B5EF4-FFF2-40B4-BE49-F238E27FC236}">
                <a16:creationId xmlns:a16="http://schemas.microsoft.com/office/drawing/2014/main" id="{4E1975B7-ACA5-A84D-A75A-7FDFA8CB33E7}"/>
              </a:ext>
            </a:extLst>
          </p:cNvPr>
          <p:cNvSpPr txBox="1"/>
          <p:nvPr/>
        </p:nvSpPr>
        <p:spPr>
          <a:xfrm>
            <a:off x="7736591" y="2644170"/>
            <a:ext cx="4193136" cy="1569660"/>
          </a:xfrm>
          <a:prstGeom prst="rect">
            <a:avLst/>
          </a:prstGeom>
          <a:noFill/>
        </p:spPr>
        <p:txBody>
          <a:bodyPr wrap="square" rtlCol="0">
            <a:spAutoFit/>
          </a:bodyPr>
          <a:lstStyle/>
          <a:p>
            <a:r>
              <a:rPr lang="en-GB" sz="2400" dirty="0"/>
              <a:t>Scientific work was done to better quantify the relationship between flooding and extreme winds (Hillier &amp; Dixon, 2020)</a:t>
            </a:r>
          </a:p>
        </p:txBody>
      </p:sp>
      <p:sp>
        <p:nvSpPr>
          <p:cNvPr id="4" name="TextBox 3">
            <a:extLst>
              <a:ext uri="{FF2B5EF4-FFF2-40B4-BE49-F238E27FC236}">
                <a16:creationId xmlns:a16="http://schemas.microsoft.com/office/drawing/2014/main" id="{9F8C9880-5ECC-8618-DAAC-36364817799B}"/>
              </a:ext>
            </a:extLst>
          </p:cNvPr>
          <p:cNvSpPr txBox="1"/>
          <p:nvPr/>
        </p:nvSpPr>
        <p:spPr>
          <a:xfrm>
            <a:off x="2051720" y="910551"/>
            <a:ext cx="1889973" cy="523220"/>
          </a:xfrm>
          <a:prstGeom prst="rect">
            <a:avLst/>
          </a:prstGeom>
          <a:noFill/>
        </p:spPr>
        <p:txBody>
          <a:bodyPr wrap="square" rtlCol="0">
            <a:spAutoFit/>
          </a:bodyPr>
          <a:lstStyle/>
          <a:p>
            <a:r>
              <a:rPr lang="en-US" sz="1400" dirty="0"/>
              <a:t>From Bank Blog article, open access.</a:t>
            </a:r>
          </a:p>
        </p:txBody>
      </p:sp>
    </p:spTree>
    <p:extLst>
      <p:ext uri="{BB962C8B-B14F-4D97-AF65-F5344CB8AC3E}">
        <p14:creationId xmlns:p14="http://schemas.microsoft.com/office/powerpoint/2010/main" val="3820505054"/>
      </p:ext>
    </p:extLst>
  </p:cSld>
  <p:clrMapOvr>
    <a:masterClrMapping/>
  </p:clrMapOvr>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B219396F-0132-414C-9B3E-3F277CB885D6}"/>
              </a:ext>
            </a:extLst>
          </p:cNvPr>
          <p:cNvPicPr>
            <a:picLocks noChangeAspect="1"/>
          </p:cNvPicPr>
          <p:nvPr/>
        </p:nvPicPr>
        <p:blipFill>
          <a:blip r:embed="rId4"/>
          <a:stretch>
            <a:fillRect/>
          </a:stretch>
        </p:blipFill>
        <p:spPr>
          <a:xfrm>
            <a:off x="533400" y="965200"/>
            <a:ext cx="8431254" cy="3734391"/>
          </a:xfrm>
          <a:prstGeom prst="rect">
            <a:avLst/>
          </a:prstGeom>
        </p:spPr>
      </p:pic>
      <p:pic>
        <p:nvPicPr>
          <p:cNvPr id="63" name="Picture 62" descr="logo.png">
            <a:extLst>
              <a:ext uri="{FF2B5EF4-FFF2-40B4-BE49-F238E27FC236}">
                <a16:creationId xmlns:a16="http://schemas.microsoft.com/office/drawing/2014/main" id="{07BD07B4-ED94-E549-B1D4-C8C3185265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9512" y="6342537"/>
            <a:ext cx="1872208" cy="470839"/>
          </a:xfrm>
          <a:prstGeom prst="rect">
            <a:avLst/>
          </a:prstGeom>
        </p:spPr>
      </p:pic>
      <p:pic>
        <p:nvPicPr>
          <p:cNvPr id="67" name="Picture 66" descr="A picture containing text, clipart&#10;&#10;Description automatically generated">
            <a:extLst>
              <a:ext uri="{FF2B5EF4-FFF2-40B4-BE49-F238E27FC236}">
                <a16:creationId xmlns:a16="http://schemas.microsoft.com/office/drawing/2014/main" id="{CAB3B36D-2674-7248-A948-90A9ABEA13E0}"/>
              </a:ext>
            </a:extLst>
          </p:cNvPr>
          <p:cNvPicPr>
            <a:picLocks noChangeAspect="1"/>
          </p:cNvPicPr>
          <p:nvPr/>
        </p:nvPicPr>
        <p:blipFill>
          <a:blip r:embed="rId6"/>
          <a:stretch>
            <a:fillRect/>
          </a:stretch>
        </p:blipFill>
        <p:spPr>
          <a:xfrm>
            <a:off x="2267744" y="6021288"/>
            <a:ext cx="773951" cy="797765"/>
          </a:xfrm>
          <a:prstGeom prst="rect">
            <a:avLst/>
          </a:prstGeom>
        </p:spPr>
      </p:pic>
      <p:pic>
        <p:nvPicPr>
          <p:cNvPr id="3" name="Picture 2" descr="Logo, company name&#10;&#10;Description automatically generated">
            <a:extLst>
              <a:ext uri="{FF2B5EF4-FFF2-40B4-BE49-F238E27FC236}">
                <a16:creationId xmlns:a16="http://schemas.microsoft.com/office/drawing/2014/main" id="{2EC87E39-07B1-9547-A719-23FCDD17342D}"/>
              </a:ext>
            </a:extLst>
          </p:cNvPr>
          <p:cNvPicPr>
            <a:picLocks noChangeAspect="1"/>
          </p:cNvPicPr>
          <p:nvPr/>
        </p:nvPicPr>
        <p:blipFill>
          <a:blip r:embed="rId7"/>
          <a:stretch>
            <a:fillRect/>
          </a:stretch>
        </p:blipFill>
        <p:spPr>
          <a:xfrm>
            <a:off x="5092993" y="6019626"/>
            <a:ext cx="1391292" cy="793750"/>
          </a:xfrm>
          <a:prstGeom prst="rect">
            <a:avLst/>
          </a:prstGeom>
        </p:spPr>
      </p:pic>
      <p:pic>
        <p:nvPicPr>
          <p:cNvPr id="18" name="Picture 17" descr="A red and white logo&#10;&#10;Description automatically generated with low confidence">
            <a:extLst>
              <a:ext uri="{FF2B5EF4-FFF2-40B4-BE49-F238E27FC236}">
                <a16:creationId xmlns:a16="http://schemas.microsoft.com/office/drawing/2014/main" id="{7208F83A-2513-4442-8163-41F806F47D6A}"/>
              </a:ext>
            </a:extLst>
          </p:cNvPr>
          <p:cNvPicPr>
            <a:picLocks noChangeAspect="1"/>
          </p:cNvPicPr>
          <p:nvPr/>
        </p:nvPicPr>
        <p:blipFill>
          <a:blip r:embed="rId8"/>
          <a:stretch>
            <a:fillRect/>
          </a:stretch>
        </p:blipFill>
        <p:spPr>
          <a:xfrm>
            <a:off x="3210094" y="6172200"/>
            <a:ext cx="1714500" cy="685800"/>
          </a:xfrm>
          <a:prstGeom prst="rect">
            <a:avLst/>
          </a:prstGeom>
        </p:spPr>
      </p:pic>
      <p:pic>
        <p:nvPicPr>
          <p:cNvPr id="24" name="Picture 23" descr="Logo, company name&#10;&#10;Description automatically generated">
            <a:extLst>
              <a:ext uri="{FF2B5EF4-FFF2-40B4-BE49-F238E27FC236}">
                <a16:creationId xmlns:a16="http://schemas.microsoft.com/office/drawing/2014/main" id="{EC65D3A7-3E05-944B-A772-334D3BBB2106}"/>
              </a:ext>
            </a:extLst>
          </p:cNvPr>
          <p:cNvPicPr>
            <a:picLocks noChangeAspect="1"/>
          </p:cNvPicPr>
          <p:nvPr/>
        </p:nvPicPr>
        <p:blipFill>
          <a:blip r:embed="rId9"/>
          <a:stretch>
            <a:fillRect/>
          </a:stretch>
        </p:blipFill>
        <p:spPr>
          <a:xfrm>
            <a:off x="6652684" y="5953996"/>
            <a:ext cx="1522413" cy="925010"/>
          </a:xfrm>
          <a:prstGeom prst="rect">
            <a:avLst/>
          </a:prstGeom>
        </p:spPr>
      </p:pic>
      <p:sp>
        <p:nvSpPr>
          <p:cNvPr id="15" name="TextBox 14">
            <a:extLst>
              <a:ext uri="{FF2B5EF4-FFF2-40B4-BE49-F238E27FC236}">
                <a16:creationId xmlns:a16="http://schemas.microsoft.com/office/drawing/2014/main" id="{3293F677-9B04-5A47-908D-CDC2C8D51A5A}"/>
              </a:ext>
            </a:extLst>
          </p:cNvPr>
          <p:cNvSpPr txBox="1"/>
          <p:nvPr/>
        </p:nvSpPr>
        <p:spPr>
          <a:xfrm>
            <a:off x="1349509" y="158049"/>
            <a:ext cx="8878260" cy="523220"/>
          </a:xfrm>
          <a:prstGeom prst="rect">
            <a:avLst/>
          </a:prstGeom>
          <a:noFill/>
        </p:spPr>
        <p:txBody>
          <a:bodyPr wrap="square" rtlCol="0">
            <a:spAutoFit/>
          </a:bodyPr>
          <a:lstStyle/>
          <a:p>
            <a:r>
              <a:rPr lang="en-GB" sz="2800" b="1" dirty="0"/>
              <a:t>TOGETHER – Risk and its implications</a:t>
            </a:r>
            <a:endParaRPr lang="en-GB" sz="2800" dirty="0">
              <a:highlight>
                <a:srgbClr val="FFFF00"/>
              </a:highlight>
              <a:latin typeface="Ink Free" panose="020F0502020204030204" pitchFamily="34" charset="0"/>
              <a:cs typeface="Ink Free" panose="020F0502020204030204" pitchFamily="34" charset="0"/>
            </a:endParaRPr>
          </a:p>
        </p:txBody>
      </p:sp>
      <p:sp>
        <p:nvSpPr>
          <p:cNvPr id="8" name="TextBox 7">
            <a:extLst>
              <a:ext uri="{FF2B5EF4-FFF2-40B4-BE49-F238E27FC236}">
                <a16:creationId xmlns:a16="http://schemas.microsoft.com/office/drawing/2014/main" id="{FE91FE86-E9D3-0948-868F-140E292D3A50}"/>
              </a:ext>
            </a:extLst>
          </p:cNvPr>
          <p:cNvSpPr txBox="1"/>
          <p:nvPr/>
        </p:nvSpPr>
        <p:spPr>
          <a:xfrm>
            <a:off x="698882" y="4901691"/>
            <a:ext cx="10794235" cy="830997"/>
          </a:xfrm>
          <a:prstGeom prst="rect">
            <a:avLst/>
          </a:prstGeom>
          <a:noFill/>
        </p:spPr>
        <p:txBody>
          <a:bodyPr wrap="square" rtlCol="0">
            <a:spAutoFit/>
          </a:bodyPr>
          <a:lstStyle/>
          <a:p>
            <a:r>
              <a:rPr lang="en-GB" sz="2400" dirty="0"/>
              <a:t>Some modelling of risk was done, and then this was in turn assessed in terms of the implications of that risk (i.e. solvency), </a:t>
            </a:r>
            <a:r>
              <a:rPr lang="en-GB" sz="2400" b="1" u="sng" dirty="0"/>
              <a:t>and an agreed interpretation reached</a:t>
            </a:r>
            <a:r>
              <a:rPr lang="en-GB" sz="2400" dirty="0"/>
              <a:t>.</a:t>
            </a:r>
          </a:p>
        </p:txBody>
      </p:sp>
      <p:sp>
        <p:nvSpPr>
          <p:cNvPr id="2" name="TextBox 1">
            <a:extLst>
              <a:ext uri="{FF2B5EF4-FFF2-40B4-BE49-F238E27FC236}">
                <a16:creationId xmlns:a16="http://schemas.microsoft.com/office/drawing/2014/main" id="{FD2144B6-9DB7-BB65-DF0A-049A02584F0D}"/>
              </a:ext>
            </a:extLst>
          </p:cNvPr>
          <p:cNvSpPr txBox="1"/>
          <p:nvPr/>
        </p:nvSpPr>
        <p:spPr>
          <a:xfrm>
            <a:off x="8964654" y="2093731"/>
            <a:ext cx="3197354" cy="1477328"/>
          </a:xfrm>
          <a:prstGeom prst="rect">
            <a:avLst/>
          </a:prstGeom>
          <a:noFill/>
        </p:spPr>
        <p:txBody>
          <a:bodyPr wrap="square" rtlCol="0">
            <a:spAutoFit/>
          </a:bodyPr>
          <a:lstStyle/>
          <a:p>
            <a:r>
              <a:rPr lang="en-US" dirty="0"/>
              <a:t>https://</a:t>
            </a:r>
            <a:r>
              <a:rPr lang="en-US" dirty="0" err="1"/>
              <a:t>bankunderground.co.uk</a:t>
            </a:r>
            <a:r>
              <a:rPr lang="en-US" dirty="0"/>
              <a:t>/2021/04/08/its-windy-when-its-wet-why-uk-insurers-may-need-to-reassess-their-modelling-assumptions/</a:t>
            </a:r>
          </a:p>
        </p:txBody>
      </p:sp>
    </p:spTree>
    <p:extLst>
      <p:ext uri="{BB962C8B-B14F-4D97-AF65-F5344CB8AC3E}">
        <p14:creationId xmlns:p14="http://schemas.microsoft.com/office/powerpoint/2010/main" val="3724196526"/>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4589</TotalTime>
  <Words>7315</Words>
  <Application>Microsoft Macintosh PowerPoint</Application>
  <PresentationFormat>Widescreen</PresentationFormat>
  <Paragraphs>608</Paragraphs>
  <Slides>37</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Calibri</vt:lpstr>
      <vt:lpstr>Calibri Light</vt:lpstr>
      <vt:lpstr>Chalkduster</vt:lpstr>
      <vt:lpstr>Ink Free</vt:lpstr>
      <vt:lpstr>Tahoma</vt:lpstr>
      <vt:lpstr>Office Theme</vt:lpstr>
      <vt:lpstr>PowerPoint Presentation</vt:lpstr>
      <vt:lpstr>Wider opportunities for applying the Co-RISK ‘tool’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MAP 1 – Organizational Landscape [TASK 2]</vt:lpstr>
      <vt:lpstr>PowerPoint Presentation</vt:lpstr>
      <vt:lpstr>Map 1 - Who are the types of people you need to involve? Why? And, what is their positionality?</vt:lpstr>
      <vt:lpstr>PowerPoint Presentation</vt:lpstr>
      <vt:lpstr>PowerPoint Presentation</vt:lpstr>
      <vt:lpstr>PowerPoint Presentation</vt:lpstr>
      <vt:lpstr>6. MAP 2 – Project Landscape [TASK 3]</vt:lpstr>
      <vt:lpstr>PowerPoint Presentation</vt:lpstr>
      <vt:lpstr>Map 2 - Who specifically would you intend to involve? Why? And, what is their positionality i.e. motivations, concerns etc ….? </vt:lpstr>
      <vt:lpstr>PowerPoint Presentation</vt:lpstr>
      <vt:lpstr>PowerPoint Presentation</vt:lpstr>
      <vt:lpstr>MAP 3 – Actions into a multi-hazard risk framework [TASK 4]</vt:lpstr>
      <vt:lpstr>PowerPoint Presentation</vt:lpstr>
      <vt:lpstr>PowerPoint Presentation</vt:lpstr>
      <vt:lpstr>Map 3 - How exactly are you going to make this project 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Michiel Van-Meeteren</dc:creator>
  <cp:lastModifiedBy>John Hillier</cp:lastModifiedBy>
  <cp:revision>185</cp:revision>
  <cp:lastPrinted>2021-11-18T23:46:19Z</cp:lastPrinted>
  <dcterms:created xsi:type="dcterms:W3CDTF">2021-11-18T13:33:10Z</dcterms:created>
  <dcterms:modified xsi:type="dcterms:W3CDTF">2023-09-18T07:53:42Z</dcterms:modified>
</cp:coreProperties>
</file>